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58" r:id="rId3"/>
    <p:sldId id="368" r:id="rId4"/>
    <p:sldId id="383" r:id="rId5"/>
    <p:sldId id="384" r:id="rId6"/>
    <p:sldId id="386" r:id="rId7"/>
    <p:sldId id="385" r:id="rId8"/>
    <p:sldId id="354" r:id="rId9"/>
    <p:sldId id="360" r:id="rId10"/>
    <p:sldId id="363" r:id="rId11"/>
    <p:sldId id="366" r:id="rId12"/>
    <p:sldId id="371" r:id="rId13"/>
    <p:sldId id="379" r:id="rId14"/>
    <p:sldId id="397" r:id="rId15"/>
    <p:sldId id="398" r:id="rId16"/>
    <p:sldId id="387" r:id="rId17"/>
    <p:sldId id="388" r:id="rId18"/>
    <p:sldId id="380" r:id="rId19"/>
    <p:sldId id="372" r:id="rId20"/>
    <p:sldId id="389" r:id="rId21"/>
    <p:sldId id="391" r:id="rId22"/>
    <p:sldId id="359" r:id="rId23"/>
    <p:sldId id="362" r:id="rId24"/>
    <p:sldId id="358" r:id="rId25"/>
    <p:sldId id="361" r:id="rId26"/>
    <p:sldId id="375" r:id="rId27"/>
    <p:sldId id="377" r:id="rId28"/>
    <p:sldId id="390" r:id="rId29"/>
    <p:sldId id="392" r:id="rId30"/>
    <p:sldId id="393" r:id="rId31"/>
    <p:sldId id="378" r:id="rId32"/>
    <p:sldId id="382" r:id="rId33"/>
    <p:sldId id="369" r:id="rId34"/>
    <p:sldId id="374" r:id="rId35"/>
    <p:sldId id="394" r:id="rId36"/>
    <p:sldId id="39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F7E991B-C19D-445E-ACB5-62CB8644EFAD}">
          <p14:sldIdLst>
            <p14:sldId id="258"/>
            <p14:sldId id="368"/>
            <p14:sldId id="383"/>
            <p14:sldId id="384"/>
            <p14:sldId id="386"/>
            <p14:sldId id="385"/>
            <p14:sldId id="354"/>
            <p14:sldId id="360"/>
            <p14:sldId id="363"/>
            <p14:sldId id="366"/>
            <p14:sldId id="371"/>
            <p14:sldId id="379"/>
            <p14:sldId id="397"/>
            <p14:sldId id="398"/>
            <p14:sldId id="387"/>
            <p14:sldId id="388"/>
            <p14:sldId id="380"/>
            <p14:sldId id="372"/>
            <p14:sldId id="389"/>
            <p14:sldId id="391"/>
            <p14:sldId id="359"/>
            <p14:sldId id="362"/>
            <p14:sldId id="358"/>
            <p14:sldId id="361"/>
            <p14:sldId id="375"/>
            <p14:sldId id="377"/>
            <p14:sldId id="390"/>
            <p14:sldId id="392"/>
            <p14:sldId id="393"/>
            <p14:sldId id="378"/>
            <p14:sldId id="382"/>
            <p14:sldId id="369"/>
            <p14:sldId id="374"/>
            <p14:sldId id="394"/>
            <p14:sldId id="395"/>
          </p14:sldIdLst>
        </p14:section>
        <p14:section name="Section sans titre" id="{B5C578B3-B8C3-4FA0-AC91-197BA11CF7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9" autoAdjust="0"/>
    <p:restoredTop sz="94660"/>
  </p:normalViewPr>
  <p:slideViewPr>
    <p:cSldViewPr snapToGrid="0">
      <p:cViewPr varScale="1">
        <p:scale>
          <a:sx n="92" d="100"/>
          <a:sy n="92" d="100"/>
        </p:scale>
        <p:origin x="1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C9B8F-394B-48B0-9574-8C4EB21F1E3F}" type="datetimeFigureOut">
              <a:rPr lang="fr-FR" smtClean="0"/>
              <a:t>27/04/2025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B9B82-5319-4CBD-8562-C7501008D393}" type="slidenum">
              <a:rPr lang="fr-FR" smtClean="0"/>
              <a:t>‹N°›</a:t>
            </a:fld>
            <a:endParaRPr lang="fr-FR"/>
          </a:p>
        </p:txBody>
      </p:sp>
    </p:spTree>
    <p:extLst>
      <p:ext uri="{BB962C8B-B14F-4D97-AF65-F5344CB8AC3E}">
        <p14:creationId xmlns:p14="http://schemas.microsoft.com/office/powerpoint/2010/main" val="236054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769FCF6B-4F80-A617-F1A3-1A1EE573FC3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96089CA9-91DC-47DB-B120-EF579CECC0E5}" type="slidenum">
              <a:rPr kumimoji="0" lang="fr-FR" sz="1400" b="0" i="0" u="none" strike="noStrike" kern="1200" cap="none" spc="0" normalizeH="0" baseline="0" noProof="0" smtClean="0">
                <a:ln>
                  <a:noFill/>
                </a:ln>
                <a:solidFill>
                  <a:srgbClr val="000000"/>
                </a:solidFill>
                <a:effectLst/>
                <a:uLnTx/>
                <a:uFillTx/>
                <a:latin typeface="Liberation Serif" pitchFamily="18"/>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fr-FR" sz="1400" b="0" i="0" u="none" strike="noStrike" kern="1200" cap="none" spc="0" normalizeH="0" baseline="0" noProof="0">
              <a:ln>
                <a:noFill/>
              </a:ln>
              <a:solidFill>
                <a:srgbClr val="000000"/>
              </a:solidFill>
              <a:effectLst/>
              <a:uLnTx/>
              <a:uFillTx/>
              <a:latin typeface="Liberation Serif" pitchFamily="18"/>
              <a:ea typeface="Segoe UI" pitchFamily="2"/>
              <a:cs typeface="Tahoma" pitchFamily="2"/>
            </a:endParaRPr>
          </a:p>
        </p:txBody>
      </p:sp>
      <p:sp>
        <p:nvSpPr>
          <p:cNvPr id="3" name="Espace réservé de l'image des diapositives 1">
            <a:extLst>
              <a:ext uri="{FF2B5EF4-FFF2-40B4-BE49-F238E27FC236}">
                <a16:creationId xmlns:a16="http://schemas.microsoft.com/office/drawing/2014/main" id="{2C9A1343-DD1F-287D-1276-35D14CF51A60}"/>
              </a:ext>
            </a:extLst>
          </p:cNvPr>
          <p:cNvSpPr>
            <a:spLocks noGrp="1" noRot="1" noChangeAspect="1"/>
          </p:cNvSpPr>
          <p:nvPr>
            <p:ph type="sldImg"/>
          </p:nvPr>
        </p:nvSpPr>
        <p:spPr>
          <a:xfrm>
            <a:off x="217488" y="812800"/>
            <a:ext cx="7123112" cy="4008438"/>
          </a:xfrm>
          <a:solidFill>
            <a:srgbClr val="729FCF"/>
          </a:solidFill>
          <a:ln w="25402">
            <a:solidFill>
              <a:srgbClr val="3465A4"/>
            </a:solidFill>
            <a:prstDash val="solid"/>
          </a:ln>
        </p:spPr>
      </p:sp>
      <p:sp>
        <p:nvSpPr>
          <p:cNvPr id="4" name="Espace réservé des notes 2">
            <a:extLst>
              <a:ext uri="{FF2B5EF4-FFF2-40B4-BE49-F238E27FC236}">
                <a16:creationId xmlns:a16="http://schemas.microsoft.com/office/drawing/2014/main" id="{007CA27F-B822-4697-75F1-02F092473D74}"/>
              </a:ext>
            </a:extLst>
          </p:cNvPr>
          <p:cNvSpPr txBox="1">
            <a:spLocks noGrp="1"/>
          </p:cNvSpPr>
          <p:nvPr>
            <p:ph type="body" sz="quarter" idx="1"/>
          </p:nvPr>
        </p:nvSpPr>
        <p:spPr>
          <a:xfrm>
            <a:off x="755998" y="5078522"/>
            <a:ext cx="6047640" cy="5383438"/>
          </a:xfrm>
        </p:spPr>
        <p:txBody>
          <a:bodyPr>
            <a:spAutoFit/>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0FA51-C87F-6D8C-5942-420ECC6F98DE}"/>
              </a:ext>
            </a:extLst>
          </p:cNvPr>
          <p:cNvSpPr txBox="1">
            <a:spLocks noGrp="1"/>
          </p:cNvSpPr>
          <p:nvPr>
            <p:ph type="ctrTitle"/>
          </p:nvPr>
        </p:nvSpPr>
        <p:spPr>
          <a:xfrm>
            <a:off x="1524477" y="1123166"/>
            <a:ext cx="9143038" cy="2386481"/>
          </a:xfrm>
        </p:spPr>
        <p:txBody>
          <a:bodyPr anchor="b"/>
          <a:lstStyle>
            <a:lvl1pPr>
              <a:defRPr sz="7256"/>
            </a:lvl1pPr>
          </a:lstStyle>
          <a:p>
            <a:pPr lvl="0"/>
            <a:r>
              <a:rPr lang="fr-FR"/>
              <a:t>Modifiez le style du titre</a:t>
            </a:r>
          </a:p>
        </p:txBody>
      </p:sp>
      <p:sp>
        <p:nvSpPr>
          <p:cNvPr id="3" name="Sous-titre 2">
            <a:extLst>
              <a:ext uri="{FF2B5EF4-FFF2-40B4-BE49-F238E27FC236}">
                <a16:creationId xmlns:a16="http://schemas.microsoft.com/office/drawing/2014/main" id="{1CDF70BD-3A69-A7F1-72AA-3F47A79F8C71}"/>
              </a:ext>
            </a:extLst>
          </p:cNvPr>
          <p:cNvSpPr txBox="1">
            <a:spLocks noGrp="1"/>
          </p:cNvSpPr>
          <p:nvPr>
            <p:ph type="subTitle" idx="1"/>
          </p:nvPr>
        </p:nvSpPr>
        <p:spPr>
          <a:xfrm>
            <a:off x="1524477" y="3601788"/>
            <a:ext cx="9143038" cy="1656897"/>
          </a:xfrm>
        </p:spPr>
        <p:txBody>
          <a:bodyPr anchorCtr="1"/>
          <a:lstStyle>
            <a:lvl1pPr algn="ctr">
              <a:defRPr/>
            </a:lvl1pPr>
          </a:lstStyle>
          <a:p>
            <a:pPr lvl="0"/>
            <a:r>
              <a:rPr lang="fr-FR"/>
              <a:t>Modifiez le style des sous-titres du masque</a:t>
            </a:r>
          </a:p>
        </p:txBody>
      </p:sp>
      <p:sp>
        <p:nvSpPr>
          <p:cNvPr id="4" name="Espace réservé de la date 3">
            <a:extLst>
              <a:ext uri="{FF2B5EF4-FFF2-40B4-BE49-F238E27FC236}">
                <a16:creationId xmlns:a16="http://schemas.microsoft.com/office/drawing/2014/main" id="{78AE0860-4806-8070-542C-861684FC0BDC}"/>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79CC22AA-105F-D00B-8A4E-D185D3AE0387}"/>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0E80E762-487E-6300-79F7-B62837AF07D0}"/>
              </a:ext>
            </a:extLst>
          </p:cNvPr>
          <p:cNvSpPr txBox="1">
            <a:spLocks noGrp="1"/>
          </p:cNvSpPr>
          <p:nvPr>
            <p:ph type="sldNum" sz="quarter" idx="8"/>
          </p:nvPr>
        </p:nvSpPr>
        <p:spPr/>
        <p:txBody>
          <a:bodyPr/>
          <a:lstStyle>
            <a:lvl1pPr>
              <a:defRPr/>
            </a:lvl1pPr>
          </a:lstStyle>
          <a:p>
            <a:pPr lvl="0"/>
            <a:fld id="{A1E347B1-E6E8-48D3-9BB2-E18F02F89000}" type="slidenum">
              <a:t>‹N°›</a:t>
            </a:fld>
            <a:endParaRPr lang="fr-FR"/>
          </a:p>
        </p:txBody>
      </p:sp>
    </p:spTree>
    <p:extLst>
      <p:ext uri="{BB962C8B-B14F-4D97-AF65-F5344CB8AC3E}">
        <p14:creationId xmlns:p14="http://schemas.microsoft.com/office/powerpoint/2010/main" val="148555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B90E4-0B20-18A8-90B4-901DD55BAAB7}"/>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0BA867AA-CC47-B5F1-DDE6-41F3C621E84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D5BDA-02EE-045C-9AED-A67E63FC99B4}"/>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D897A7EE-E0A3-F19C-5FEC-EC855D3C98CE}"/>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14D74EA6-8E6A-EA9A-CBED-21E1216878E6}"/>
              </a:ext>
            </a:extLst>
          </p:cNvPr>
          <p:cNvSpPr txBox="1">
            <a:spLocks noGrp="1"/>
          </p:cNvSpPr>
          <p:nvPr>
            <p:ph type="sldNum" sz="quarter" idx="8"/>
          </p:nvPr>
        </p:nvSpPr>
        <p:spPr/>
        <p:txBody>
          <a:bodyPr/>
          <a:lstStyle>
            <a:lvl1pPr>
              <a:defRPr/>
            </a:lvl1pPr>
          </a:lstStyle>
          <a:p>
            <a:pPr lvl="0"/>
            <a:fld id="{58E082BE-C964-4A6A-BED8-8AA68436D5AA}" type="slidenum">
              <a:t>‹N°›</a:t>
            </a:fld>
            <a:endParaRPr lang="fr-FR"/>
          </a:p>
        </p:txBody>
      </p:sp>
    </p:spTree>
    <p:extLst>
      <p:ext uri="{BB962C8B-B14F-4D97-AF65-F5344CB8AC3E}">
        <p14:creationId xmlns:p14="http://schemas.microsoft.com/office/powerpoint/2010/main" val="38779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DD94330-15BB-4DEC-0DD6-714BB1E34577}"/>
              </a:ext>
            </a:extLst>
          </p:cNvPr>
          <p:cNvSpPr txBox="1">
            <a:spLocks noGrp="1"/>
          </p:cNvSpPr>
          <p:nvPr>
            <p:ph type="title" orient="vert"/>
          </p:nvPr>
        </p:nvSpPr>
        <p:spPr>
          <a:xfrm>
            <a:off x="8686084" y="2123448"/>
            <a:ext cx="2895365" cy="3457803"/>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7E57F76B-052F-A3DA-DA1F-2221B9DF5299}"/>
              </a:ext>
            </a:extLst>
          </p:cNvPr>
          <p:cNvSpPr txBox="1">
            <a:spLocks noGrp="1"/>
          </p:cNvSpPr>
          <p:nvPr>
            <p:ph type="body" orient="vert" idx="1"/>
          </p:nvPr>
        </p:nvSpPr>
        <p:spPr>
          <a:xfrm>
            <a:off x="1" y="2123448"/>
            <a:ext cx="8501759" cy="3457803"/>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24745C-66A9-283C-00E0-525BC44969E4}"/>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88E4DAF8-779C-8C6E-1C54-599DEBA6FFFB}"/>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B491305F-C2B5-CF05-9A9C-2ACB44159356}"/>
              </a:ext>
            </a:extLst>
          </p:cNvPr>
          <p:cNvSpPr txBox="1">
            <a:spLocks noGrp="1"/>
          </p:cNvSpPr>
          <p:nvPr>
            <p:ph type="sldNum" sz="quarter" idx="8"/>
          </p:nvPr>
        </p:nvSpPr>
        <p:spPr/>
        <p:txBody>
          <a:bodyPr/>
          <a:lstStyle>
            <a:lvl1pPr>
              <a:defRPr/>
            </a:lvl1pPr>
          </a:lstStyle>
          <a:p>
            <a:pPr lvl="0"/>
            <a:fld id="{A987CC1B-E7DD-4267-B4CA-07F5F1F58F2A}" type="slidenum">
              <a:t>‹N°›</a:t>
            </a:fld>
            <a:endParaRPr lang="fr-FR"/>
          </a:p>
        </p:txBody>
      </p:sp>
    </p:spTree>
    <p:extLst>
      <p:ext uri="{BB962C8B-B14F-4D97-AF65-F5344CB8AC3E}">
        <p14:creationId xmlns:p14="http://schemas.microsoft.com/office/powerpoint/2010/main" val="31182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0FA51-C87F-6D8C-5942-420ECC6F98DE}"/>
              </a:ext>
            </a:extLst>
          </p:cNvPr>
          <p:cNvSpPr txBox="1">
            <a:spLocks noGrp="1"/>
          </p:cNvSpPr>
          <p:nvPr>
            <p:ph type="ctrTitle"/>
          </p:nvPr>
        </p:nvSpPr>
        <p:spPr>
          <a:xfrm>
            <a:off x="1524477" y="1123166"/>
            <a:ext cx="9143038" cy="2386481"/>
          </a:xfrm>
        </p:spPr>
        <p:txBody>
          <a:bodyPr anchor="b"/>
          <a:lstStyle>
            <a:lvl1pPr>
              <a:defRPr sz="7256"/>
            </a:lvl1pPr>
          </a:lstStyle>
          <a:p>
            <a:pPr lvl="0"/>
            <a:r>
              <a:rPr lang="fr-FR"/>
              <a:t>Modifiez le style du titre</a:t>
            </a:r>
          </a:p>
        </p:txBody>
      </p:sp>
      <p:sp>
        <p:nvSpPr>
          <p:cNvPr id="3" name="Sous-titre 2">
            <a:extLst>
              <a:ext uri="{FF2B5EF4-FFF2-40B4-BE49-F238E27FC236}">
                <a16:creationId xmlns:a16="http://schemas.microsoft.com/office/drawing/2014/main" id="{1CDF70BD-3A69-A7F1-72AA-3F47A79F8C71}"/>
              </a:ext>
            </a:extLst>
          </p:cNvPr>
          <p:cNvSpPr txBox="1">
            <a:spLocks noGrp="1"/>
          </p:cNvSpPr>
          <p:nvPr>
            <p:ph type="subTitle" idx="1"/>
          </p:nvPr>
        </p:nvSpPr>
        <p:spPr>
          <a:xfrm>
            <a:off x="1524477" y="3601788"/>
            <a:ext cx="9143038" cy="1656897"/>
          </a:xfrm>
        </p:spPr>
        <p:txBody>
          <a:bodyPr anchorCtr="1"/>
          <a:lstStyle>
            <a:lvl1pPr algn="ctr">
              <a:defRPr/>
            </a:lvl1pPr>
          </a:lstStyle>
          <a:p>
            <a:pPr lvl="0"/>
            <a:r>
              <a:rPr lang="fr-FR"/>
              <a:t>Modifiez le style des sous-titres du masque</a:t>
            </a:r>
          </a:p>
        </p:txBody>
      </p:sp>
      <p:sp>
        <p:nvSpPr>
          <p:cNvPr id="4" name="Espace réservé de la date 3">
            <a:extLst>
              <a:ext uri="{FF2B5EF4-FFF2-40B4-BE49-F238E27FC236}">
                <a16:creationId xmlns:a16="http://schemas.microsoft.com/office/drawing/2014/main" id="{78AE0860-4806-8070-542C-861684FC0BDC}"/>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79CC22AA-105F-D00B-8A4E-D185D3AE0387}"/>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0E80E762-487E-6300-79F7-B62837AF07D0}"/>
              </a:ext>
            </a:extLst>
          </p:cNvPr>
          <p:cNvSpPr txBox="1">
            <a:spLocks noGrp="1"/>
          </p:cNvSpPr>
          <p:nvPr>
            <p:ph type="sldNum" sz="quarter" idx="8"/>
          </p:nvPr>
        </p:nvSpPr>
        <p:spPr/>
        <p:txBody>
          <a:bodyPr/>
          <a:lstStyle>
            <a:lvl1pPr>
              <a:defRPr/>
            </a:lvl1pPr>
          </a:lstStyle>
          <a:p>
            <a:pPr lvl="0"/>
            <a:fld id="{A1E347B1-E6E8-48D3-9BB2-E18F02F89000}" type="slidenum">
              <a:t>‹N°›</a:t>
            </a:fld>
            <a:endParaRPr lang="fr-FR"/>
          </a:p>
        </p:txBody>
      </p:sp>
    </p:spTree>
    <p:extLst>
      <p:ext uri="{BB962C8B-B14F-4D97-AF65-F5344CB8AC3E}">
        <p14:creationId xmlns:p14="http://schemas.microsoft.com/office/powerpoint/2010/main" val="369192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4C7DD7-2740-64D5-84D0-02C550EA3A29}"/>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BF5D768E-2EFF-3CCE-614D-0E9AEB1E18F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88DB16-3742-B081-4396-F55514A5435C}"/>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16204787-DDBE-017C-02E0-51F66B3FCB48}"/>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E11A5796-E093-7F2C-389D-716C042D9858}"/>
              </a:ext>
            </a:extLst>
          </p:cNvPr>
          <p:cNvSpPr txBox="1">
            <a:spLocks noGrp="1"/>
          </p:cNvSpPr>
          <p:nvPr>
            <p:ph type="sldNum" sz="quarter" idx="8"/>
          </p:nvPr>
        </p:nvSpPr>
        <p:spPr/>
        <p:txBody>
          <a:bodyPr/>
          <a:lstStyle>
            <a:lvl1pPr>
              <a:defRPr/>
            </a:lvl1pPr>
          </a:lstStyle>
          <a:p>
            <a:pPr lvl="0"/>
            <a:fld id="{72FB85DC-17B6-4775-A21C-F91BD7034F16}" type="slidenum">
              <a:t>‹N°›</a:t>
            </a:fld>
            <a:endParaRPr lang="fr-FR"/>
          </a:p>
        </p:txBody>
      </p:sp>
    </p:spTree>
    <p:extLst>
      <p:ext uri="{BB962C8B-B14F-4D97-AF65-F5344CB8AC3E}">
        <p14:creationId xmlns:p14="http://schemas.microsoft.com/office/powerpoint/2010/main" val="425025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80DA8D-9CAF-416C-95AA-E69BAF3F12C2}"/>
              </a:ext>
            </a:extLst>
          </p:cNvPr>
          <p:cNvSpPr txBox="1">
            <a:spLocks noGrp="1"/>
          </p:cNvSpPr>
          <p:nvPr>
            <p:ph type="title"/>
          </p:nvPr>
        </p:nvSpPr>
        <p:spPr>
          <a:xfrm>
            <a:off x="831364" y="1710665"/>
            <a:ext cx="10515838" cy="2851094"/>
          </a:xfrm>
        </p:spPr>
        <p:txBody>
          <a:bodyPr anchor="b"/>
          <a:lstStyle>
            <a:lvl1pPr>
              <a:defRPr sz="7256"/>
            </a:lvl1pPr>
          </a:lstStyle>
          <a:p>
            <a:pPr lvl="0"/>
            <a:r>
              <a:rPr lang="fr-FR"/>
              <a:t>Modifiez le style du titre</a:t>
            </a:r>
          </a:p>
        </p:txBody>
      </p:sp>
      <p:sp>
        <p:nvSpPr>
          <p:cNvPr id="3" name="Espace réservé du texte 2">
            <a:extLst>
              <a:ext uri="{FF2B5EF4-FFF2-40B4-BE49-F238E27FC236}">
                <a16:creationId xmlns:a16="http://schemas.microsoft.com/office/drawing/2014/main" id="{F7B8DC81-6E3D-FC6F-EA3C-1ABE0C159865}"/>
              </a:ext>
            </a:extLst>
          </p:cNvPr>
          <p:cNvSpPr txBox="1">
            <a:spLocks noGrp="1"/>
          </p:cNvSpPr>
          <p:nvPr>
            <p:ph type="body" idx="1"/>
          </p:nvPr>
        </p:nvSpPr>
        <p:spPr>
          <a:xfrm>
            <a:off x="831364" y="4588644"/>
            <a:ext cx="10515838" cy="1501389"/>
          </a:xfrm>
        </p:spPr>
        <p:txBody>
          <a:bodyPr/>
          <a:lstStyle>
            <a:lvl1pPr>
              <a:defRPr>
                <a:solidFill>
                  <a:srgbClr val="767676"/>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6D0CFCB-255A-F742-6A41-D3AB4FCB5921}"/>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5A0209C3-9FEA-D583-FCA6-6F108F47DCFC}"/>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0385720E-AB1E-44D3-B97F-A039825ACEC9}"/>
              </a:ext>
            </a:extLst>
          </p:cNvPr>
          <p:cNvSpPr txBox="1">
            <a:spLocks noGrp="1"/>
          </p:cNvSpPr>
          <p:nvPr>
            <p:ph type="sldNum" sz="quarter" idx="8"/>
          </p:nvPr>
        </p:nvSpPr>
        <p:spPr/>
        <p:txBody>
          <a:bodyPr/>
          <a:lstStyle>
            <a:lvl1pPr>
              <a:defRPr/>
            </a:lvl1pPr>
          </a:lstStyle>
          <a:p>
            <a:pPr lvl="0"/>
            <a:fld id="{56701A2A-A248-4C00-AF5E-0E8B1AB3D391}" type="slidenum">
              <a:t>‹N°›</a:t>
            </a:fld>
            <a:endParaRPr lang="fr-FR"/>
          </a:p>
        </p:txBody>
      </p:sp>
    </p:spTree>
    <p:extLst>
      <p:ext uri="{BB962C8B-B14F-4D97-AF65-F5344CB8AC3E}">
        <p14:creationId xmlns:p14="http://schemas.microsoft.com/office/powerpoint/2010/main" val="316720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4B3B06-3482-8260-A76C-DAC86D397708}"/>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DE4E9197-6EA3-4EE3-43EA-0DB72F7DC9C2}"/>
              </a:ext>
            </a:extLst>
          </p:cNvPr>
          <p:cNvSpPr txBox="1">
            <a:spLocks noGrp="1"/>
          </p:cNvSpPr>
          <p:nvPr>
            <p:ph idx="1"/>
          </p:nvPr>
        </p:nvSpPr>
        <p:spPr>
          <a:xfrm>
            <a:off x="608644" y="3678592"/>
            <a:ext cx="5393284" cy="190265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44DC860-E628-6F6D-C605-F42C60AF9D47}"/>
              </a:ext>
            </a:extLst>
          </p:cNvPr>
          <p:cNvSpPr txBox="1">
            <a:spLocks noGrp="1"/>
          </p:cNvSpPr>
          <p:nvPr>
            <p:ph idx="2"/>
          </p:nvPr>
        </p:nvSpPr>
        <p:spPr>
          <a:xfrm>
            <a:off x="6186240" y="3678592"/>
            <a:ext cx="5395196" cy="190265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7C31513-193A-6BB6-16D3-D74DC1155B9F}"/>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id="{3F7660A6-5F1C-DCE5-251D-BAFCBE6A16B0}"/>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7C762FDB-063A-0926-78DA-C38B47BAF67E}"/>
              </a:ext>
            </a:extLst>
          </p:cNvPr>
          <p:cNvSpPr txBox="1">
            <a:spLocks noGrp="1"/>
          </p:cNvSpPr>
          <p:nvPr>
            <p:ph type="sldNum" sz="quarter" idx="8"/>
          </p:nvPr>
        </p:nvSpPr>
        <p:spPr/>
        <p:txBody>
          <a:bodyPr/>
          <a:lstStyle>
            <a:lvl1pPr>
              <a:defRPr/>
            </a:lvl1pPr>
          </a:lstStyle>
          <a:p>
            <a:pPr lvl="0"/>
            <a:fld id="{4D0047F6-85E9-4CC0-A3A6-5046689C89B6}" type="slidenum">
              <a:t>‹N°›</a:t>
            </a:fld>
            <a:endParaRPr lang="fr-FR"/>
          </a:p>
        </p:txBody>
      </p:sp>
    </p:spTree>
    <p:extLst>
      <p:ext uri="{BB962C8B-B14F-4D97-AF65-F5344CB8AC3E}">
        <p14:creationId xmlns:p14="http://schemas.microsoft.com/office/powerpoint/2010/main" val="3275134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ED678-F1AB-11FE-6C5D-D2EB745BBFCF}"/>
              </a:ext>
            </a:extLst>
          </p:cNvPr>
          <p:cNvSpPr txBox="1">
            <a:spLocks noGrp="1"/>
          </p:cNvSpPr>
          <p:nvPr>
            <p:ph type="title"/>
          </p:nvPr>
        </p:nvSpPr>
        <p:spPr>
          <a:xfrm>
            <a:off x="839038" y="364786"/>
            <a:ext cx="10515838" cy="1326669"/>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E23C36AF-74B5-C9A6-64A3-57001F4F5E75}"/>
              </a:ext>
            </a:extLst>
          </p:cNvPr>
          <p:cNvSpPr txBox="1">
            <a:spLocks noGrp="1"/>
          </p:cNvSpPr>
          <p:nvPr>
            <p:ph type="body" idx="1"/>
          </p:nvPr>
        </p:nvSpPr>
        <p:spPr>
          <a:xfrm>
            <a:off x="839039" y="1681857"/>
            <a:ext cx="5159038" cy="823648"/>
          </a:xfrm>
        </p:spPr>
        <p:txBody>
          <a:bodyPr anchor="b"/>
          <a:lstStyle>
            <a:lvl1pPr>
              <a:defRPr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DA85FC9-7D85-A361-7926-C6BDC8956F2C}"/>
              </a:ext>
            </a:extLst>
          </p:cNvPr>
          <p:cNvSpPr txBox="1">
            <a:spLocks noGrp="1"/>
          </p:cNvSpPr>
          <p:nvPr>
            <p:ph idx="2"/>
          </p:nvPr>
        </p:nvSpPr>
        <p:spPr>
          <a:xfrm>
            <a:off x="839039" y="2505518"/>
            <a:ext cx="5159038" cy="368435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B882BD-5136-3C68-F4A0-9EEBC03E2840}"/>
              </a:ext>
            </a:extLst>
          </p:cNvPr>
          <p:cNvSpPr txBox="1">
            <a:spLocks noGrp="1"/>
          </p:cNvSpPr>
          <p:nvPr>
            <p:ph type="body" idx="3"/>
          </p:nvPr>
        </p:nvSpPr>
        <p:spPr>
          <a:xfrm>
            <a:off x="6172803" y="1681857"/>
            <a:ext cx="5182075" cy="823648"/>
          </a:xfrm>
        </p:spPr>
        <p:txBody>
          <a:bodyPr anchor="b"/>
          <a:lstStyle>
            <a:lvl1pPr>
              <a:defRPr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6FA360-D59F-2BD8-CC09-A5660E7DFF68}"/>
              </a:ext>
            </a:extLst>
          </p:cNvPr>
          <p:cNvSpPr txBox="1">
            <a:spLocks noGrp="1"/>
          </p:cNvSpPr>
          <p:nvPr>
            <p:ph idx="4"/>
          </p:nvPr>
        </p:nvSpPr>
        <p:spPr>
          <a:xfrm>
            <a:off x="6172803" y="2505518"/>
            <a:ext cx="5182075" cy="368435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1F18B2D-914E-1DEA-12E5-7909185FEAF9}"/>
              </a:ext>
            </a:extLst>
          </p:cNvPr>
          <p:cNvSpPr txBox="1">
            <a:spLocks noGrp="1"/>
          </p:cNvSpPr>
          <p:nvPr>
            <p:ph type="dt" sz="half" idx="7"/>
          </p:nvPr>
        </p:nvSpPr>
        <p:spPr/>
        <p:txBody>
          <a:bodyPr/>
          <a:lstStyle>
            <a:lvl1pPr>
              <a:defRPr/>
            </a:lvl1pPr>
          </a:lstStyle>
          <a:p>
            <a:pPr lvl="0"/>
            <a:endParaRPr lang="fr-FR"/>
          </a:p>
        </p:txBody>
      </p:sp>
      <p:sp>
        <p:nvSpPr>
          <p:cNvPr id="8" name="Espace réservé du pied de page 7">
            <a:extLst>
              <a:ext uri="{FF2B5EF4-FFF2-40B4-BE49-F238E27FC236}">
                <a16:creationId xmlns:a16="http://schemas.microsoft.com/office/drawing/2014/main" id="{4CE85DCB-B5F9-4690-C66D-7CE0AA7DBA29}"/>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5F3A185B-E513-1DAD-BC22-0A918A1F315B}"/>
              </a:ext>
            </a:extLst>
          </p:cNvPr>
          <p:cNvSpPr txBox="1">
            <a:spLocks noGrp="1"/>
          </p:cNvSpPr>
          <p:nvPr>
            <p:ph type="sldNum" sz="quarter" idx="8"/>
          </p:nvPr>
        </p:nvSpPr>
        <p:spPr/>
        <p:txBody>
          <a:bodyPr/>
          <a:lstStyle>
            <a:lvl1pPr>
              <a:defRPr/>
            </a:lvl1pPr>
          </a:lstStyle>
          <a:p>
            <a:pPr lvl="0"/>
            <a:fld id="{BE397609-BE92-4DAC-8A01-DBB1432C3FEA}" type="slidenum">
              <a:t>‹N°›</a:t>
            </a:fld>
            <a:endParaRPr lang="fr-FR"/>
          </a:p>
        </p:txBody>
      </p:sp>
    </p:spTree>
    <p:extLst>
      <p:ext uri="{BB962C8B-B14F-4D97-AF65-F5344CB8AC3E}">
        <p14:creationId xmlns:p14="http://schemas.microsoft.com/office/powerpoint/2010/main" val="3490639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EBDA6-5CA2-355F-4DD7-F8FF6FC840E7}"/>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a:extLst>
              <a:ext uri="{FF2B5EF4-FFF2-40B4-BE49-F238E27FC236}">
                <a16:creationId xmlns:a16="http://schemas.microsoft.com/office/drawing/2014/main" id="{53EA4060-3684-FAF3-A3C0-BE4F39B783DC}"/>
              </a:ext>
            </a:extLst>
          </p:cNvPr>
          <p:cNvSpPr txBox="1">
            <a:spLocks noGrp="1"/>
          </p:cNvSpPr>
          <p:nvPr>
            <p:ph type="dt" sz="half" idx="7"/>
          </p:nvPr>
        </p:nvSpPr>
        <p:spPr/>
        <p:txBody>
          <a:bodyPr/>
          <a:lstStyle>
            <a:lvl1pPr>
              <a:defRPr/>
            </a:lvl1pPr>
          </a:lstStyle>
          <a:p>
            <a:pPr lvl="0"/>
            <a:endParaRPr lang="fr-FR"/>
          </a:p>
        </p:txBody>
      </p:sp>
      <p:sp>
        <p:nvSpPr>
          <p:cNvPr id="4" name="Espace réservé du pied de page 3">
            <a:extLst>
              <a:ext uri="{FF2B5EF4-FFF2-40B4-BE49-F238E27FC236}">
                <a16:creationId xmlns:a16="http://schemas.microsoft.com/office/drawing/2014/main" id="{16D3CDC9-2BF9-C70D-674C-D4E200586DFF}"/>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id="{A2591BDD-BFA5-2E73-06E3-53A3DBD523E3}"/>
              </a:ext>
            </a:extLst>
          </p:cNvPr>
          <p:cNvSpPr txBox="1">
            <a:spLocks noGrp="1"/>
          </p:cNvSpPr>
          <p:nvPr>
            <p:ph type="sldNum" sz="quarter" idx="8"/>
          </p:nvPr>
        </p:nvSpPr>
        <p:spPr/>
        <p:txBody>
          <a:bodyPr/>
          <a:lstStyle>
            <a:lvl1pPr>
              <a:defRPr/>
            </a:lvl1pPr>
          </a:lstStyle>
          <a:p>
            <a:pPr lvl="0"/>
            <a:fld id="{21027943-8FF0-4BB7-81E6-467CA9EB4A64}" type="slidenum">
              <a:t>‹N°›</a:t>
            </a:fld>
            <a:endParaRPr lang="fr-FR"/>
          </a:p>
        </p:txBody>
      </p:sp>
    </p:spTree>
    <p:extLst>
      <p:ext uri="{BB962C8B-B14F-4D97-AF65-F5344CB8AC3E}">
        <p14:creationId xmlns:p14="http://schemas.microsoft.com/office/powerpoint/2010/main" val="965328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CB2CCF-7B21-7A32-A430-4ED7856411F2}"/>
              </a:ext>
            </a:extLst>
          </p:cNvPr>
          <p:cNvSpPr txBox="1">
            <a:spLocks noGrp="1"/>
          </p:cNvSpPr>
          <p:nvPr>
            <p:ph type="dt" sz="half" idx="7"/>
          </p:nvPr>
        </p:nvSpPr>
        <p:spPr/>
        <p:txBody>
          <a:bodyPr/>
          <a:lstStyle>
            <a:lvl1pPr>
              <a:defRPr/>
            </a:lvl1pPr>
          </a:lstStyle>
          <a:p>
            <a:pPr lvl="0"/>
            <a:endParaRPr lang="fr-FR"/>
          </a:p>
        </p:txBody>
      </p:sp>
      <p:sp>
        <p:nvSpPr>
          <p:cNvPr id="3" name="Espace réservé du pied de page 2">
            <a:extLst>
              <a:ext uri="{FF2B5EF4-FFF2-40B4-BE49-F238E27FC236}">
                <a16:creationId xmlns:a16="http://schemas.microsoft.com/office/drawing/2014/main" id="{1FB95939-142A-DC97-8CC1-0A75579ED7DD}"/>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id="{A0950EF7-5D1A-BF15-E33A-395EDD1A913E}"/>
              </a:ext>
            </a:extLst>
          </p:cNvPr>
          <p:cNvSpPr txBox="1">
            <a:spLocks noGrp="1"/>
          </p:cNvSpPr>
          <p:nvPr>
            <p:ph type="sldNum" sz="quarter" idx="8"/>
          </p:nvPr>
        </p:nvSpPr>
        <p:spPr/>
        <p:txBody>
          <a:bodyPr/>
          <a:lstStyle>
            <a:lvl1pPr>
              <a:defRPr/>
            </a:lvl1pPr>
          </a:lstStyle>
          <a:p>
            <a:pPr lvl="0"/>
            <a:fld id="{FDE61FD2-6ED9-40F3-BD79-45E7E0AD9D0A}" type="slidenum">
              <a:t>‹N°›</a:t>
            </a:fld>
            <a:endParaRPr lang="fr-FR"/>
          </a:p>
        </p:txBody>
      </p:sp>
    </p:spTree>
    <p:extLst>
      <p:ext uri="{BB962C8B-B14F-4D97-AF65-F5344CB8AC3E}">
        <p14:creationId xmlns:p14="http://schemas.microsoft.com/office/powerpoint/2010/main" val="98226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E2CDB-87CE-CEF0-45E6-EBEAD6AC6AA8}"/>
              </a:ext>
            </a:extLst>
          </p:cNvPr>
          <p:cNvSpPr txBox="1">
            <a:spLocks noGrp="1"/>
          </p:cNvSpPr>
          <p:nvPr>
            <p:ph type="title"/>
          </p:nvPr>
        </p:nvSpPr>
        <p:spPr>
          <a:xfrm>
            <a:off x="839038" y="456938"/>
            <a:ext cx="3932165" cy="1601228"/>
          </a:xfrm>
        </p:spPr>
        <p:txBody>
          <a:bodyPr anchor="b"/>
          <a:lstStyle>
            <a:lvl1pPr>
              <a:defRPr sz="3870"/>
            </a:lvl1pPr>
          </a:lstStyle>
          <a:p>
            <a:pPr lvl="0"/>
            <a:r>
              <a:rPr lang="fr-FR"/>
              <a:t>Modifiez le style du titre</a:t>
            </a:r>
          </a:p>
        </p:txBody>
      </p:sp>
      <p:sp>
        <p:nvSpPr>
          <p:cNvPr id="3" name="Espace réservé du contenu 2">
            <a:extLst>
              <a:ext uri="{FF2B5EF4-FFF2-40B4-BE49-F238E27FC236}">
                <a16:creationId xmlns:a16="http://schemas.microsoft.com/office/drawing/2014/main" id="{14839B40-91F7-B921-E76E-0CB0970386E2}"/>
              </a:ext>
            </a:extLst>
          </p:cNvPr>
          <p:cNvSpPr txBox="1">
            <a:spLocks noGrp="1"/>
          </p:cNvSpPr>
          <p:nvPr>
            <p:ph idx="1"/>
          </p:nvPr>
        </p:nvSpPr>
        <p:spPr>
          <a:xfrm>
            <a:off x="5183999" y="986843"/>
            <a:ext cx="6170878" cy="4874714"/>
          </a:xfrm>
        </p:spPr>
        <p:txBody>
          <a:bodyPr/>
          <a:lstStyle>
            <a:lvl1pPr>
              <a:defRPr sz="3870"/>
            </a:lvl1pPr>
            <a:lvl2pPr>
              <a:defRPr sz="3386"/>
            </a:lvl2pPr>
            <a:lvl3pPr>
              <a:defRPr sz="2903"/>
            </a:lvl3pPr>
            <a:lvl4pPr>
              <a:defRPr sz="2419"/>
            </a:lvl4pPr>
            <a:lvl5pPr>
              <a:defRPr sz="2419"/>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CE92F11-EF35-7132-7594-A059C26D4D9C}"/>
              </a:ext>
            </a:extLst>
          </p:cNvPr>
          <p:cNvSpPr txBox="1">
            <a:spLocks noGrp="1"/>
          </p:cNvSpPr>
          <p:nvPr>
            <p:ph type="body" idx="2"/>
          </p:nvPr>
        </p:nvSpPr>
        <p:spPr>
          <a:xfrm>
            <a:off x="839038" y="2058165"/>
            <a:ext cx="3932165" cy="3811065"/>
          </a:xfrm>
        </p:spPr>
        <p:txBody>
          <a:bodyPr/>
          <a:lstStyle>
            <a:lvl1pPr>
              <a:defRPr sz="1935"/>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3AE355-CB15-0C89-645A-6585E8F8E7DD}"/>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id="{B032E06E-B30E-55A3-841D-E05376B8991D}"/>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DC625D97-5CC8-FF2F-3F54-600D86E7D6F9}"/>
              </a:ext>
            </a:extLst>
          </p:cNvPr>
          <p:cNvSpPr txBox="1">
            <a:spLocks noGrp="1"/>
          </p:cNvSpPr>
          <p:nvPr>
            <p:ph type="sldNum" sz="quarter" idx="8"/>
          </p:nvPr>
        </p:nvSpPr>
        <p:spPr/>
        <p:txBody>
          <a:bodyPr/>
          <a:lstStyle>
            <a:lvl1pPr>
              <a:defRPr/>
            </a:lvl1pPr>
          </a:lstStyle>
          <a:p>
            <a:pPr lvl="0"/>
            <a:fld id="{055C9A0C-73AC-4F35-B88C-8C32BFDC0655}" type="slidenum">
              <a:t>‹N°›</a:t>
            </a:fld>
            <a:endParaRPr lang="fr-FR"/>
          </a:p>
        </p:txBody>
      </p:sp>
    </p:spTree>
    <p:extLst>
      <p:ext uri="{BB962C8B-B14F-4D97-AF65-F5344CB8AC3E}">
        <p14:creationId xmlns:p14="http://schemas.microsoft.com/office/powerpoint/2010/main" val="2956910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4C7DD7-2740-64D5-84D0-02C550EA3A29}"/>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BF5D768E-2EFF-3CCE-614D-0E9AEB1E18F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88DB16-3742-B081-4396-F55514A5435C}"/>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16204787-DDBE-017C-02E0-51F66B3FCB48}"/>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E11A5796-E093-7F2C-389D-716C042D9858}"/>
              </a:ext>
            </a:extLst>
          </p:cNvPr>
          <p:cNvSpPr txBox="1">
            <a:spLocks noGrp="1"/>
          </p:cNvSpPr>
          <p:nvPr>
            <p:ph type="sldNum" sz="quarter" idx="8"/>
          </p:nvPr>
        </p:nvSpPr>
        <p:spPr/>
        <p:txBody>
          <a:bodyPr/>
          <a:lstStyle>
            <a:lvl1pPr>
              <a:defRPr/>
            </a:lvl1pPr>
          </a:lstStyle>
          <a:p>
            <a:pPr lvl="0"/>
            <a:fld id="{72FB85DC-17B6-4775-A21C-F91BD7034F16}" type="slidenum">
              <a:t>‹N°›</a:t>
            </a:fld>
            <a:endParaRPr lang="fr-FR"/>
          </a:p>
        </p:txBody>
      </p:sp>
    </p:spTree>
    <p:extLst>
      <p:ext uri="{BB962C8B-B14F-4D97-AF65-F5344CB8AC3E}">
        <p14:creationId xmlns:p14="http://schemas.microsoft.com/office/powerpoint/2010/main" val="3938827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E44404-B1B3-B681-9525-71612149D37D}"/>
              </a:ext>
            </a:extLst>
          </p:cNvPr>
          <p:cNvSpPr txBox="1">
            <a:spLocks noGrp="1"/>
          </p:cNvSpPr>
          <p:nvPr>
            <p:ph type="title"/>
          </p:nvPr>
        </p:nvSpPr>
        <p:spPr>
          <a:xfrm>
            <a:off x="839038" y="456938"/>
            <a:ext cx="3932165" cy="1601228"/>
          </a:xfrm>
        </p:spPr>
        <p:txBody>
          <a:bodyPr anchor="b"/>
          <a:lstStyle>
            <a:lvl1pPr>
              <a:defRPr sz="3870"/>
            </a:lvl1pPr>
          </a:lstStyle>
          <a:p>
            <a:pPr lvl="0"/>
            <a:r>
              <a:rPr lang="fr-FR"/>
              <a:t>Modifiez le style du titre</a:t>
            </a:r>
          </a:p>
        </p:txBody>
      </p:sp>
      <p:sp>
        <p:nvSpPr>
          <p:cNvPr id="3" name="Espace réservé pour une image  2">
            <a:extLst>
              <a:ext uri="{FF2B5EF4-FFF2-40B4-BE49-F238E27FC236}">
                <a16:creationId xmlns:a16="http://schemas.microsoft.com/office/drawing/2014/main" id="{62A6505D-8F6D-B177-012F-DC35AECF1382}"/>
              </a:ext>
            </a:extLst>
          </p:cNvPr>
          <p:cNvSpPr txBox="1">
            <a:spLocks noGrp="1"/>
          </p:cNvSpPr>
          <p:nvPr>
            <p:ph type="pic" idx="1"/>
          </p:nvPr>
        </p:nvSpPr>
        <p:spPr>
          <a:xfrm>
            <a:off x="5183999" y="986843"/>
            <a:ext cx="6170878" cy="4874714"/>
          </a:xfrm>
        </p:spPr>
        <p:txBody>
          <a:bodyPr/>
          <a:lstStyle>
            <a:lvl1pPr>
              <a:defRPr sz="3870"/>
            </a:lvl1pPr>
          </a:lstStyle>
          <a:p>
            <a:pPr lvl="0"/>
            <a:endParaRPr lang="fr-FR"/>
          </a:p>
        </p:txBody>
      </p:sp>
      <p:sp>
        <p:nvSpPr>
          <p:cNvPr id="4" name="Espace réservé du texte 3">
            <a:extLst>
              <a:ext uri="{FF2B5EF4-FFF2-40B4-BE49-F238E27FC236}">
                <a16:creationId xmlns:a16="http://schemas.microsoft.com/office/drawing/2014/main" id="{7406B03D-9F32-D796-D9D4-64431BEA61D7}"/>
              </a:ext>
            </a:extLst>
          </p:cNvPr>
          <p:cNvSpPr txBox="1">
            <a:spLocks noGrp="1"/>
          </p:cNvSpPr>
          <p:nvPr>
            <p:ph type="body" idx="2"/>
          </p:nvPr>
        </p:nvSpPr>
        <p:spPr>
          <a:xfrm>
            <a:off x="839038" y="2058165"/>
            <a:ext cx="3932165" cy="3811065"/>
          </a:xfrm>
        </p:spPr>
        <p:txBody>
          <a:bodyPr/>
          <a:lstStyle>
            <a:lvl1pPr>
              <a:defRPr sz="1935"/>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DF6597-8364-F65E-40D9-B3B8E8937826}"/>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id="{78F8C957-2148-7067-99B1-A9A9E967C783}"/>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207C9D61-E214-E282-BA07-A729AA39B993}"/>
              </a:ext>
            </a:extLst>
          </p:cNvPr>
          <p:cNvSpPr txBox="1">
            <a:spLocks noGrp="1"/>
          </p:cNvSpPr>
          <p:nvPr>
            <p:ph type="sldNum" sz="quarter" idx="8"/>
          </p:nvPr>
        </p:nvSpPr>
        <p:spPr/>
        <p:txBody>
          <a:bodyPr/>
          <a:lstStyle>
            <a:lvl1pPr>
              <a:defRPr/>
            </a:lvl1pPr>
          </a:lstStyle>
          <a:p>
            <a:pPr lvl="0"/>
            <a:fld id="{6D504A15-C923-4FBB-A371-7EEE47E5D9AF}" type="slidenum">
              <a:t>‹N°›</a:t>
            </a:fld>
            <a:endParaRPr lang="fr-FR"/>
          </a:p>
        </p:txBody>
      </p:sp>
    </p:spTree>
    <p:extLst>
      <p:ext uri="{BB962C8B-B14F-4D97-AF65-F5344CB8AC3E}">
        <p14:creationId xmlns:p14="http://schemas.microsoft.com/office/powerpoint/2010/main" val="2645089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B90E4-0B20-18A8-90B4-901DD55BAAB7}"/>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0BA867AA-CC47-B5F1-DDE6-41F3C621E84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D5BDA-02EE-045C-9AED-A67E63FC99B4}"/>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D897A7EE-E0A3-F19C-5FEC-EC855D3C98CE}"/>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14D74EA6-8E6A-EA9A-CBED-21E1216878E6}"/>
              </a:ext>
            </a:extLst>
          </p:cNvPr>
          <p:cNvSpPr txBox="1">
            <a:spLocks noGrp="1"/>
          </p:cNvSpPr>
          <p:nvPr>
            <p:ph type="sldNum" sz="quarter" idx="8"/>
          </p:nvPr>
        </p:nvSpPr>
        <p:spPr/>
        <p:txBody>
          <a:bodyPr/>
          <a:lstStyle>
            <a:lvl1pPr>
              <a:defRPr/>
            </a:lvl1pPr>
          </a:lstStyle>
          <a:p>
            <a:pPr lvl="0"/>
            <a:fld id="{58E082BE-C964-4A6A-BED8-8AA68436D5AA}" type="slidenum">
              <a:t>‹N°›</a:t>
            </a:fld>
            <a:endParaRPr lang="fr-FR"/>
          </a:p>
        </p:txBody>
      </p:sp>
    </p:spTree>
    <p:extLst>
      <p:ext uri="{BB962C8B-B14F-4D97-AF65-F5344CB8AC3E}">
        <p14:creationId xmlns:p14="http://schemas.microsoft.com/office/powerpoint/2010/main" val="419476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DD94330-15BB-4DEC-0DD6-714BB1E34577}"/>
              </a:ext>
            </a:extLst>
          </p:cNvPr>
          <p:cNvSpPr txBox="1">
            <a:spLocks noGrp="1"/>
          </p:cNvSpPr>
          <p:nvPr>
            <p:ph type="title" orient="vert"/>
          </p:nvPr>
        </p:nvSpPr>
        <p:spPr>
          <a:xfrm>
            <a:off x="8686084" y="2123448"/>
            <a:ext cx="2895365" cy="3457803"/>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7E57F76B-052F-A3DA-DA1F-2221B9DF5299}"/>
              </a:ext>
            </a:extLst>
          </p:cNvPr>
          <p:cNvSpPr txBox="1">
            <a:spLocks noGrp="1"/>
          </p:cNvSpPr>
          <p:nvPr>
            <p:ph type="body" orient="vert" idx="1"/>
          </p:nvPr>
        </p:nvSpPr>
        <p:spPr>
          <a:xfrm>
            <a:off x="1" y="2123448"/>
            <a:ext cx="8501759" cy="3457803"/>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24745C-66A9-283C-00E0-525BC44969E4}"/>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88E4DAF8-779C-8C6E-1C54-599DEBA6FFFB}"/>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B491305F-C2B5-CF05-9A9C-2ACB44159356}"/>
              </a:ext>
            </a:extLst>
          </p:cNvPr>
          <p:cNvSpPr txBox="1">
            <a:spLocks noGrp="1"/>
          </p:cNvSpPr>
          <p:nvPr>
            <p:ph type="sldNum" sz="quarter" idx="8"/>
          </p:nvPr>
        </p:nvSpPr>
        <p:spPr/>
        <p:txBody>
          <a:bodyPr/>
          <a:lstStyle>
            <a:lvl1pPr>
              <a:defRPr/>
            </a:lvl1pPr>
          </a:lstStyle>
          <a:p>
            <a:pPr lvl="0"/>
            <a:fld id="{A987CC1B-E7DD-4267-B4CA-07F5F1F58F2A}" type="slidenum">
              <a:t>‹N°›</a:t>
            </a:fld>
            <a:endParaRPr lang="fr-FR"/>
          </a:p>
        </p:txBody>
      </p:sp>
    </p:spTree>
    <p:extLst>
      <p:ext uri="{BB962C8B-B14F-4D97-AF65-F5344CB8AC3E}">
        <p14:creationId xmlns:p14="http://schemas.microsoft.com/office/powerpoint/2010/main" val="84557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80DA8D-9CAF-416C-95AA-E69BAF3F12C2}"/>
              </a:ext>
            </a:extLst>
          </p:cNvPr>
          <p:cNvSpPr txBox="1">
            <a:spLocks noGrp="1"/>
          </p:cNvSpPr>
          <p:nvPr>
            <p:ph type="title"/>
          </p:nvPr>
        </p:nvSpPr>
        <p:spPr>
          <a:xfrm>
            <a:off x="831364" y="1710665"/>
            <a:ext cx="10515838" cy="2851094"/>
          </a:xfrm>
        </p:spPr>
        <p:txBody>
          <a:bodyPr anchor="b"/>
          <a:lstStyle>
            <a:lvl1pPr>
              <a:defRPr sz="7256"/>
            </a:lvl1pPr>
          </a:lstStyle>
          <a:p>
            <a:pPr lvl="0"/>
            <a:r>
              <a:rPr lang="fr-FR"/>
              <a:t>Modifiez le style du titre</a:t>
            </a:r>
          </a:p>
        </p:txBody>
      </p:sp>
      <p:sp>
        <p:nvSpPr>
          <p:cNvPr id="3" name="Espace réservé du texte 2">
            <a:extLst>
              <a:ext uri="{FF2B5EF4-FFF2-40B4-BE49-F238E27FC236}">
                <a16:creationId xmlns:a16="http://schemas.microsoft.com/office/drawing/2014/main" id="{F7B8DC81-6E3D-FC6F-EA3C-1ABE0C159865}"/>
              </a:ext>
            </a:extLst>
          </p:cNvPr>
          <p:cNvSpPr txBox="1">
            <a:spLocks noGrp="1"/>
          </p:cNvSpPr>
          <p:nvPr>
            <p:ph type="body" idx="1"/>
          </p:nvPr>
        </p:nvSpPr>
        <p:spPr>
          <a:xfrm>
            <a:off x="831364" y="4588644"/>
            <a:ext cx="10515838" cy="1501389"/>
          </a:xfrm>
        </p:spPr>
        <p:txBody>
          <a:bodyPr/>
          <a:lstStyle>
            <a:lvl1pPr>
              <a:defRPr>
                <a:solidFill>
                  <a:srgbClr val="767676"/>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6D0CFCB-255A-F742-6A41-D3AB4FCB5921}"/>
              </a:ext>
            </a:extLst>
          </p:cNvPr>
          <p:cNvSpPr txBox="1">
            <a:spLocks noGrp="1"/>
          </p:cNvSpPr>
          <p:nvPr>
            <p:ph type="dt" sz="half" idx="7"/>
          </p:nvPr>
        </p:nvSpPr>
        <p:spPr/>
        <p:txBody>
          <a:bodyPr/>
          <a:lstStyle>
            <a:lvl1pPr>
              <a:defRPr/>
            </a:lvl1pPr>
          </a:lstStyle>
          <a:p>
            <a:pPr lvl="0"/>
            <a:endParaRPr lang="fr-FR"/>
          </a:p>
        </p:txBody>
      </p:sp>
      <p:sp>
        <p:nvSpPr>
          <p:cNvPr id="5" name="Espace réservé du pied de page 4">
            <a:extLst>
              <a:ext uri="{FF2B5EF4-FFF2-40B4-BE49-F238E27FC236}">
                <a16:creationId xmlns:a16="http://schemas.microsoft.com/office/drawing/2014/main" id="{5A0209C3-9FEA-D583-FCA6-6F108F47DCFC}"/>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0385720E-AB1E-44D3-B97F-A039825ACEC9}"/>
              </a:ext>
            </a:extLst>
          </p:cNvPr>
          <p:cNvSpPr txBox="1">
            <a:spLocks noGrp="1"/>
          </p:cNvSpPr>
          <p:nvPr>
            <p:ph type="sldNum" sz="quarter" idx="8"/>
          </p:nvPr>
        </p:nvSpPr>
        <p:spPr/>
        <p:txBody>
          <a:bodyPr/>
          <a:lstStyle>
            <a:lvl1pPr>
              <a:defRPr/>
            </a:lvl1pPr>
          </a:lstStyle>
          <a:p>
            <a:pPr lvl="0"/>
            <a:fld id="{56701A2A-A248-4C00-AF5E-0E8B1AB3D391}" type="slidenum">
              <a:t>‹N°›</a:t>
            </a:fld>
            <a:endParaRPr lang="fr-FR"/>
          </a:p>
        </p:txBody>
      </p:sp>
    </p:spTree>
    <p:extLst>
      <p:ext uri="{BB962C8B-B14F-4D97-AF65-F5344CB8AC3E}">
        <p14:creationId xmlns:p14="http://schemas.microsoft.com/office/powerpoint/2010/main" val="158410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4B3B06-3482-8260-A76C-DAC86D397708}"/>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DE4E9197-6EA3-4EE3-43EA-0DB72F7DC9C2}"/>
              </a:ext>
            </a:extLst>
          </p:cNvPr>
          <p:cNvSpPr txBox="1">
            <a:spLocks noGrp="1"/>
          </p:cNvSpPr>
          <p:nvPr>
            <p:ph idx="1"/>
          </p:nvPr>
        </p:nvSpPr>
        <p:spPr>
          <a:xfrm>
            <a:off x="608644" y="3678592"/>
            <a:ext cx="5393284" cy="190265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44DC860-E628-6F6D-C605-F42C60AF9D47}"/>
              </a:ext>
            </a:extLst>
          </p:cNvPr>
          <p:cNvSpPr txBox="1">
            <a:spLocks noGrp="1"/>
          </p:cNvSpPr>
          <p:nvPr>
            <p:ph idx="2"/>
          </p:nvPr>
        </p:nvSpPr>
        <p:spPr>
          <a:xfrm>
            <a:off x="6186240" y="3678592"/>
            <a:ext cx="5395196" cy="190265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7C31513-193A-6BB6-16D3-D74DC1155B9F}"/>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id="{3F7660A6-5F1C-DCE5-251D-BAFCBE6A16B0}"/>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7C762FDB-063A-0926-78DA-C38B47BAF67E}"/>
              </a:ext>
            </a:extLst>
          </p:cNvPr>
          <p:cNvSpPr txBox="1">
            <a:spLocks noGrp="1"/>
          </p:cNvSpPr>
          <p:nvPr>
            <p:ph type="sldNum" sz="quarter" idx="8"/>
          </p:nvPr>
        </p:nvSpPr>
        <p:spPr/>
        <p:txBody>
          <a:bodyPr/>
          <a:lstStyle>
            <a:lvl1pPr>
              <a:defRPr/>
            </a:lvl1pPr>
          </a:lstStyle>
          <a:p>
            <a:pPr lvl="0"/>
            <a:fld id="{4D0047F6-85E9-4CC0-A3A6-5046689C89B6}" type="slidenum">
              <a:t>‹N°›</a:t>
            </a:fld>
            <a:endParaRPr lang="fr-FR"/>
          </a:p>
        </p:txBody>
      </p:sp>
    </p:spTree>
    <p:extLst>
      <p:ext uri="{BB962C8B-B14F-4D97-AF65-F5344CB8AC3E}">
        <p14:creationId xmlns:p14="http://schemas.microsoft.com/office/powerpoint/2010/main" val="283991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5ED678-F1AB-11FE-6C5D-D2EB745BBFCF}"/>
              </a:ext>
            </a:extLst>
          </p:cNvPr>
          <p:cNvSpPr txBox="1">
            <a:spLocks noGrp="1"/>
          </p:cNvSpPr>
          <p:nvPr>
            <p:ph type="title"/>
          </p:nvPr>
        </p:nvSpPr>
        <p:spPr>
          <a:xfrm>
            <a:off x="839038" y="364786"/>
            <a:ext cx="10515838" cy="1326669"/>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E23C36AF-74B5-C9A6-64A3-57001F4F5E75}"/>
              </a:ext>
            </a:extLst>
          </p:cNvPr>
          <p:cNvSpPr txBox="1">
            <a:spLocks noGrp="1"/>
          </p:cNvSpPr>
          <p:nvPr>
            <p:ph type="body" idx="1"/>
          </p:nvPr>
        </p:nvSpPr>
        <p:spPr>
          <a:xfrm>
            <a:off x="839039" y="1681857"/>
            <a:ext cx="5159038" cy="823648"/>
          </a:xfrm>
        </p:spPr>
        <p:txBody>
          <a:bodyPr anchor="b"/>
          <a:lstStyle>
            <a:lvl1pPr>
              <a:defRPr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DA85FC9-7D85-A361-7926-C6BDC8956F2C}"/>
              </a:ext>
            </a:extLst>
          </p:cNvPr>
          <p:cNvSpPr txBox="1">
            <a:spLocks noGrp="1"/>
          </p:cNvSpPr>
          <p:nvPr>
            <p:ph idx="2"/>
          </p:nvPr>
        </p:nvSpPr>
        <p:spPr>
          <a:xfrm>
            <a:off x="839039" y="2505518"/>
            <a:ext cx="5159038" cy="368435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B882BD-5136-3C68-F4A0-9EEBC03E2840}"/>
              </a:ext>
            </a:extLst>
          </p:cNvPr>
          <p:cNvSpPr txBox="1">
            <a:spLocks noGrp="1"/>
          </p:cNvSpPr>
          <p:nvPr>
            <p:ph type="body" idx="3"/>
          </p:nvPr>
        </p:nvSpPr>
        <p:spPr>
          <a:xfrm>
            <a:off x="6172803" y="1681857"/>
            <a:ext cx="5182075" cy="823648"/>
          </a:xfrm>
        </p:spPr>
        <p:txBody>
          <a:bodyPr anchor="b"/>
          <a:lstStyle>
            <a:lvl1pPr>
              <a:defRPr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6FA360-D59F-2BD8-CC09-A5660E7DFF68}"/>
              </a:ext>
            </a:extLst>
          </p:cNvPr>
          <p:cNvSpPr txBox="1">
            <a:spLocks noGrp="1"/>
          </p:cNvSpPr>
          <p:nvPr>
            <p:ph idx="4"/>
          </p:nvPr>
        </p:nvSpPr>
        <p:spPr>
          <a:xfrm>
            <a:off x="6172803" y="2505518"/>
            <a:ext cx="5182075" cy="368435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1F18B2D-914E-1DEA-12E5-7909185FEAF9}"/>
              </a:ext>
            </a:extLst>
          </p:cNvPr>
          <p:cNvSpPr txBox="1">
            <a:spLocks noGrp="1"/>
          </p:cNvSpPr>
          <p:nvPr>
            <p:ph type="dt" sz="half" idx="7"/>
          </p:nvPr>
        </p:nvSpPr>
        <p:spPr/>
        <p:txBody>
          <a:bodyPr/>
          <a:lstStyle>
            <a:lvl1pPr>
              <a:defRPr/>
            </a:lvl1pPr>
          </a:lstStyle>
          <a:p>
            <a:pPr lvl="0"/>
            <a:endParaRPr lang="fr-FR"/>
          </a:p>
        </p:txBody>
      </p:sp>
      <p:sp>
        <p:nvSpPr>
          <p:cNvPr id="8" name="Espace réservé du pied de page 7">
            <a:extLst>
              <a:ext uri="{FF2B5EF4-FFF2-40B4-BE49-F238E27FC236}">
                <a16:creationId xmlns:a16="http://schemas.microsoft.com/office/drawing/2014/main" id="{4CE85DCB-B5F9-4690-C66D-7CE0AA7DBA29}"/>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5F3A185B-E513-1DAD-BC22-0A918A1F315B}"/>
              </a:ext>
            </a:extLst>
          </p:cNvPr>
          <p:cNvSpPr txBox="1">
            <a:spLocks noGrp="1"/>
          </p:cNvSpPr>
          <p:nvPr>
            <p:ph type="sldNum" sz="quarter" idx="8"/>
          </p:nvPr>
        </p:nvSpPr>
        <p:spPr/>
        <p:txBody>
          <a:bodyPr/>
          <a:lstStyle>
            <a:lvl1pPr>
              <a:defRPr/>
            </a:lvl1pPr>
          </a:lstStyle>
          <a:p>
            <a:pPr lvl="0"/>
            <a:fld id="{BE397609-BE92-4DAC-8A01-DBB1432C3FEA}" type="slidenum">
              <a:t>‹N°›</a:t>
            </a:fld>
            <a:endParaRPr lang="fr-FR"/>
          </a:p>
        </p:txBody>
      </p:sp>
    </p:spTree>
    <p:extLst>
      <p:ext uri="{BB962C8B-B14F-4D97-AF65-F5344CB8AC3E}">
        <p14:creationId xmlns:p14="http://schemas.microsoft.com/office/powerpoint/2010/main" val="140237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EBDA6-5CA2-355F-4DD7-F8FF6FC840E7}"/>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a:extLst>
              <a:ext uri="{FF2B5EF4-FFF2-40B4-BE49-F238E27FC236}">
                <a16:creationId xmlns:a16="http://schemas.microsoft.com/office/drawing/2014/main" id="{53EA4060-3684-FAF3-A3C0-BE4F39B783DC}"/>
              </a:ext>
            </a:extLst>
          </p:cNvPr>
          <p:cNvSpPr txBox="1">
            <a:spLocks noGrp="1"/>
          </p:cNvSpPr>
          <p:nvPr>
            <p:ph type="dt" sz="half" idx="7"/>
          </p:nvPr>
        </p:nvSpPr>
        <p:spPr/>
        <p:txBody>
          <a:bodyPr/>
          <a:lstStyle>
            <a:lvl1pPr>
              <a:defRPr/>
            </a:lvl1pPr>
          </a:lstStyle>
          <a:p>
            <a:pPr lvl="0"/>
            <a:endParaRPr lang="fr-FR"/>
          </a:p>
        </p:txBody>
      </p:sp>
      <p:sp>
        <p:nvSpPr>
          <p:cNvPr id="4" name="Espace réservé du pied de page 3">
            <a:extLst>
              <a:ext uri="{FF2B5EF4-FFF2-40B4-BE49-F238E27FC236}">
                <a16:creationId xmlns:a16="http://schemas.microsoft.com/office/drawing/2014/main" id="{16D3CDC9-2BF9-C70D-674C-D4E200586DFF}"/>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id="{A2591BDD-BFA5-2E73-06E3-53A3DBD523E3}"/>
              </a:ext>
            </a:extLst>
          </p:cNvPr>
          <p:cNvSpPr txBox="1">
            <a:spLocks noGrp="1"/>
          </p:cNvSpPr>
          <p:nvPr>
            <p:ph type="sldNum" sz="quarter" idx="8"/>
          </p:nvPr>
        </p:nvSpPr>
        <p:spPr/>
        <p:txBody>
          <a:bodyPr/>
          <a:lstStyle>
            <a:lvl1pPr>
              <a:defRPr/>
            </a:lvl1pPr>
          </a:lstStyle>
          <a:p>
            <a:pPr lvl="0"/>
            <a:fld id="{21027943-8FF0-4BB7-81E6-467CA9EB4A64}" type="slidenum">
              <a:t>‹N°›</a:t>
            </a:fld>
            <a:endParaRPr lang="fr-FR"/>
          </a:p>
        </p:txBody>
      </p:sp>
    </p:spTree>
    <p:extLst>
      <p:ext uri="{BB962C8B-B14F-4D97-AF65-F5344CB8AC3E}">
        <p14:creationId xmlns:p14="http://schemas.microsoft.com/office/powerpoint/2010/main" val="134602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CB2CCF-7B21-7A32-A430-4ED7856411F2}"/>
              </a:ext>
            </a:extLst>
          </p:cNvPr>
          <p:cNvSpPr txBox="1">
            <a:spLocks noGrp="1"/>
          </p:cNvSpPr>
          <p:nvPr>
            <p:ph type="dt" sz="half" idx="7"/>
          </p:nvPr>
        </p:nvSpPr>
        <p:spPr/>
        <p:txBody>
          <a:bodyPr/>
          <a:lstStyle>
            <a:lvl1pPr>
              <a:defRPr/>
            </a:lvl1pPr>
          </a:lstStyle>
          <a:p>
            <a:pPr lvl="0"/>
            <a:endParaRPr lang="fr-FR"/>
          </a:p>
        </p:txBody>
      </p:sp>
      <p:sp>
        <p:nvSpPr>
          <p:cNvPr id="3" name="Espace réservé du pied de page 2">
            <a:extLst>
              <a:ext uri="{FF2B5EF4-FFF2-40B4-BE49-F238E27FC236}">
                <a16:creationId xmlns:a16="http://schemas.microsoft.com/office/drawing/2014/main" id="{1FB95939-142A-DC97-8CC1-0A75579ED7DD}"/>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id="{A0950EF7-5D1A-BF15-E33A-395EDD1A913E}"/>
              </a:ext>
            </a:extLst>
          </p:cNvPr>
          <p:cNvSpPr txBox="1">
            <a:spLocks noGrp="1"/>
          </p:cNvSpPr>
          <p:nvPr>
            <p:ph type="sldNum" sz="quarter" idx="8"/>
          </p:nvPr>
        </p:nvSpPr>
        <p:spPr/>
        <p:txBody>
          <a:bodyPr/>
          <a:lstStyle>
            <a:lvl1pPr>
              <a:defRPr/>
            </a:lvl1pPr>
          </a:lstStyle>
          <a:p>
            <a:pPr lvl="0"/>
            <a:fld id="{FDE61FD2-6ED9-40F3-BD79-45E7E0AD9D0A}" type="slidenum">
              <a:t>‹N°›</a:t>
            </a:fld>
            <a:endParaRPr lang="fr-FR"/>
          </a:p>
        </p:txBody>
      </p:sp>
    </p:spTree>
    <p:extLst>
      <p:ext uri="{BB962C8B-B14F-4D97-AF65-F5344CB8AC3E}">
        <p14:creationId xmlns:p14="http://schemas.microsoft.com/office/powerpoint/2010/main" val="305840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E2CDB-87CE-CEF0-45E6-EBEAD6AC6AA8}"/>
              </a:ext>
            </a:extLst>
          </p:cNvPr>
          <p:cNvSpPr txBox="1">
            <a:spLocks noGrp="1"/>
          </p:cNvSpPr>
          <p:nvPr>
            <p:ph type="title"/>
          </p:nvPr>
        </p:nvSpPr>
        <p:spPr>
          <a:xfrm>
            <a:off x="839038" y="456938"/>
            <a:ext cx="3932165" cy="1601228"/>
          </a:xfrm>
        </p:spPr>
        <p:txBody>
          <a:bodyPr anchor="b"/>
          <a:lstStyle>
            <a:lvl1pPr>
              <a:defRPr sz="3870"/>
            </a:lvl1pPr>
          </a:lstStyle>
          <a:p>
            <a:pPr lvl="0"/>
            <a:r>
              <a:rPr lang="fr-FR"/>
              <a:t>Modifiez le style du titre</a:t>
            </a:r>
          </a:p>
        </p:txBody>
      </p:sp>
      <p:sp>
        <p:nvSpPr>
          <p:cNvPr id="3" name="Espace réservé du contenu 2">
            <a:extLst>
              <a:ext uri="{FF2B5EF4-FFF2-40B4-BE49-F238E27FC236}">
                <a16:creationId xmlns:a16="http://schemas.microsoft.com/office/drawing/2014/main" id="{14839B40-91F7-B921-E76E-0CB0970386E2}"/>
              </a:ext>
            </a:extLst>
          </p:cNvPr>
          <p:cNvSpPr txBox="1">
            <a:spLocks noGrp="1"/>
          </p:cNvSpPr>
          <p:nvPr>
            <p:ph idx="1"/>
          </p:nvPr>
        </p:nvSpPr>
        <p:spPr>
          <a:xfrm>
            <a:off x="5183999" y="986843"/>
            <a:ext cx="6170878" cy="4874714"/>
          </a:xfrm>
        </p:spPr>
        <p:txBody>
          <a:bodyPr/>
          <a:lstStyle>
            <a:lvl1pPr>
              <a:defRPr sz="3870"/>
            </a:lvl1pPr>
            <a:lvl2pPr>
              <a:defRPr sz="3386"/>
            </a:lvl2pPr>
            <a:lvl3pPr>
              <a:defRPr sz="2903"/>
            </a:lvl3pPr>
            <a:lvl4pPr>
              <a:defRPr sz="2419"/>
            </a:lvl4pPr>
            <a:lvl5pPr>
              <a:defRPr sz="2419"/>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CE92F11-EF35-7132-7594-A059C26D4D9C}"/>
              </a:ext>
            </a:extLst>
          </p:cNvPr>
          <p:cNvSpPr txBox="1">
            <a:spLocks noGrp="1"/>
          </p:cNvSpPr>
          <p:nvPr>
            <p:ph type="body" idx="2"/>
          </p:nvPr>
        </p:nvSpPr>
        <p:spPr>
          <a:xfrm>
            <a:off x="839038" y="2058165"/>
            <a:ext cx="3932165" cy="3811065"/>
          </a:xfrm>
        </p:spPr>
        <p:txBody>
          <a:bodyPr/>
          <a:lstStyle>
            <a:lvl1pPr>
              <a:defRPr sz="1935"/>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3AE355-CB15-0C89-645A-6585E8F8E7DD}"/>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id="{B032E06E-B30E-55A3-841D-E05376B8991D}"/>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DC625D97-5CC8-FF2F-3F54-600D86E7D6F9}"/>
              </a:ext>
            </a:extLst>
          </p:cNvPr>
          <p:cNvSpPr txBox="1">
            <a:spLocks noGrp="1"/>
          </p:cNvSpPr>
          <p:nvPr>
            <p:ph type="sldNum" sz="quarter" idx="8"/>
          </p:nvPr>
        </p:nvSpPr>
        <p:spPr/>
        <p:txBody>
          <a:bodyPr/>
          <a:lstStyle>
            <a:lvl1pPr>
              <a:defRPr/>
            </a:lvl1pPr>
          </a:lstStyle>
          <a:p>
            <a:pPr lvl="0"/>
            <a:fld id="{055C9A0C-73AC-4F35-B88C-8C32BFDC0655}" type="slidenum">
              <a:t>‹N°›</a:t>
            </a:fld>
            <a:endParaRPr lang="fr-FR"/>
          </a:p>
        </p:txBody>
      </p:sp>
    </p:spTree>
    <p:extLst>
      <p:ext uri="{BB962C8B-B14F-4D97-AF65-F5344CB8AC3E}">
        <p14:creationId xmlns:p14="http://schemas.microsoft.com/office/powerpoint/2010/main" val="74268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E44404-B1B3-B681-9525-71612149D37D}"/>
              </a:ext>
            </a:extLst>
          </p:cNvPr>
          <p:cNvSpPr txBox="1">
            <a:spLocks noGrp="1"/>
          </p:cNvSpPr>
          <p:nvPr>
            <p:ph type="title"/>
          </p:nvPr>
        </p:nvSpPr>
        <p:spPr>
          <a:xfrm>
            <a:off x="839038" y="456938"/>
            <a:ext cx="3932165" cy="1601228"/>
          </a:xfrm>
        </p:spPr>
        <p:txBody>
          <a:bodyPr anchor="b"/>
          <a:lstStyle>
            <a:lvl1pPr>
              <a:defRPr sz="3870"/>
            </a:lvl1pPr>
          </a:lstStyle>
          <a:p>
            <a:pPr lvl="0"/>
            <a:r>
              <a:rPr lang="fr-FR"/>
              <a:t>Modifiez le style du titre</a:t>
            </a:r>
          </a:p>
        </p:txBody>
      </p:sp>
      <p:sp>
        <p:nvSpPr>
          <p:cNvPr id="3" name="Espace réservé pour une image  2">
            <a:extLst>
              <a:ext uri="{FF2B5EF4-FFF2-40B4-BE49-F238E27FC236}">
                <a16:creationId xmlns:a16="http://schemas.microsoft.com/office/drawing/2014/main" id="{62A6505D-8F6D-B177-012F-DC35AECF1382}"/>
              </a:ext>
            </a:extLst>
          </p:cNvPr>
          <p:cNvSpPr txBox="1">
            <a:spLocks noGrp="1"/>
          </p:cNvSpPr>
          <p:nvPr>
            <p:ph type="pic" idx="1"/>
          </p:nvPr>
        </p:nvSpPr>
        <p:spPr>
          <a:xfrm>
            <a:off x="5183999" y="986843"/>
            <a:ext cx="6170878" cy="4874714"/>
          </a:xfrm>
        </p:spPr>
        <p:txBody>
          <a:bodyPr/>
          <a:lstStyle>
            <a:lvl1pPr>
              <a:defRPr sz="3870"/>
            </a:lvl1pPr>
          </a:lstStyle>
          <a:p>
            <a:pPr lvl="0"/>
            <a:endParaRPr lang="fr-FR"/>
          </a:p>
        </p:txBody>
      </p:sp>
      <p:sp>
        <p:nvSpPr>
          <p:cNvPr id="4" name="Espace réservé du texte 3">
            <a:extLst>
              <a:ext uri="{FF2B5EF4-FFF2-40B4-BE49-F238E27FC236}">
                <a16:creationId xmlns:a16="http://schemas.microsoft.com/office/drawing/2014/main" id="{7406B03D-9F32-D796-D9D4-64431BEA61D7}"/>
              </a:ext>
            </a:extLst>
          </p:cNvPr>
          <p:cNvSpPr txBox="1">
            <a:spLocks noGrp="1"/>
          </p:cNvSpPr>
          <p:nvPr>
            <p:ph type="body" idx="2"/>
          </p:nvPr>
        </p:nvSpPr>
        <p:spPr>
          <a:xfrm>
            <a:off x="839038" y="2058165"/>
            <a:ext cx="3932165" cy="3811065"/>
          </a:xfrm>
        </p:spPr>
        <p:txBody>
          <a:bodyPr/>
          <a:lstStyle>
            <a:lvl1pPr>
              <a:defRPr sz="1935"/>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DF6597-8364-F65E-40D9-B3B8E8937826}"/>
              </a:ext>
            </a:extLst>
          </p:cNvPr>
          <p:cNvSpPr txBox="1">
            <a:spLocks noGrp="1"/>
          </p:cNvSpPr>
          <p:nvPr>
            <p:ph type="dt" sz="half" idx="7"/>
          </p:nvPr>
        </p:nvSpPr>
        <p:spPr/>
        <p:txBody>
          <a:bodyPr/>
          <a:lstStyle>
            <a:lvl1pPr>
              <a:defRPr/>
            </a:lvl1pPr>
          </a:lstStyle>
          <a:p>
            <a:pPr lvl="0"/>
            <a:endParaRPr lang="fr-FR"/>
          </a:p>
        </p:txBody>
      </p:sp>
      <p:sp>
        <p:nvSpPr>
          <p:cNvPr id="6" name="Espace réservé du pied de page 5">
            <a:extLst>
              <a:ext uri="{FF2B5EF4-FFF2-40B4-BE49-F238E27FC236}">
                <a16:creationId xmlns:a16="http://schemas.microsoft.com/office/drawing/2014/main" id="{78F8C957-2148-7067-99B1-A9A9E967C783}"/>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207C9D61-E214-E282-BA07-A729AA39B993}"/>
              </a:ext>
            </a:extLst>
          </p:cNvPr>
          <p:cNvSpPr txBox="1">
            <a:spLocks noGrp="1"/>
          </p:cNvSpPr>
          <p:nvPr>
            <p:ph type="sldNum" sz="quarter" idx="8"/>
          </p:nvPr>
        </p:nvSpPr>
        <p:spPr/>
        <p:txBody>
          <a:bodyPr/>
          <a:lstStyle>
            <a:lvl1pPr>
              <a:defRPr/>
            </a:lvl1pPr>
          </a:lstStyle>
          <a:p>
            <a:pPr lvl="0"/>
            <a:fld id="{6D504A15-C923-4FBB-A371-7EEE47E5D9AF}" type="slidenum">
              <a:t>‹N°›</a:t>
            </a:fld>
            <a:endParaRPr lang="fr-FR"/>
          </a:p>
        </p:txBody>
      </p:sp>
    </p:spTree>
    <p:extLst>
      <p:ext uri="{BB962C8B-B14F-4D97-AF65-F5344CB8AC3E}">
        <p14:creationId xmlns:p14="http://schemas.microsoft.com/office/powerpoint/2010/main" val="356070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529081-52D0-8C2E-46F1-7F67534AAC38}"/>
              </a:ext>
            </a:extLst>
          </p:cNvPr>
          <p:cNvPicPr>
            <a:picLocks noChangeAspect="1"/>
          </p:cNvPicPr>
          <p:nvPr/>
        </p:nvPicPr>
        <p:blipFill>
          <a:blip r:embed="rId13">
            <a:lum/>
            <a:alphaModFix/>
          </a:blip>
          <a:srcRect/>
          <a:stretch>
            <a:fillRect/>
          </a:stretch>
        </p:blipFill>
        <p:spPr>
          <a:xfrm>
            <a:off x="1" y="5266428"/>
            <a:ext cx="12190810" cy="1591341"/>
          </a:xfrm>
          <a:prstGeom prst="rect">
            <a:avLst/>
          </a:prstGeom>
          <a:noFill/>
          <a:ln cap="flat">
            <a:noFill/>
          </a:ln>
        </p:spPr>
      </p:pic>
      <p:sp>
        <p:nvSpPr>
          <p:cNvPr id="3" name="Espace réservé du titre 2">
            <a:extLst>
              <a:ext uri="{FF2B5EF4-FFF2-40B4-BE49-F238E27FC236}">
                <a16:creationId xmlns:a16="http://schemas.microsoft.com/office/drawing/2014/main" id="{18A3229D-0251-6A3E-F4FC-77F8FAFEB470}"/>
              </a:ext>
            </a:extLst>
          </p:cNvPr>
          <p:cNvSpPr txBox="1">
            <a:spLocks noGrp="1"/>
          </p:cNvSpPr>
          <p:nvPr>
            <p:ph type="title"/>
          </p:nvPr>
        </p:nvSpPr>
        <p:spPr>
          <a:xfrm>
            <a:off x="1" y="2123381"/>
            <a:ext cx="10971688" cy="1145062"/>
          </a:xfrm>
          <a:prstGeom prst="rect">
            <a:avLst/>
          </a:prstGeom>
          <a:noFill/>
          <a:ln>
            <a:noFill/>
          </a:ln>
        </p:spPr>
        <p:txBody>
          <a:bodyPr vert="horz" wrap="square" lIns="0" tIns="0" rIns="0" bIns="0" anchor="ctr" anchorCtr="1" compatLnSpc="1">
            <a:noAutofit/>
          </a:bodyPr>
          <a:lstStyle/>
          <a:p>
            <a:pPr lvl="0"/>
            <a:endParaRPr lang="fr-FR"/>
          </a:p>
        </p:txBody>
      </p:sp>
      <p:sp>
        <p:nvSpPr>
          <p:cNvPr id="4" name="Espace réservé du texte 3">
            <a:extLst>
              <a:ext uri="{FF2B5EF4-FFF2-40B4-BE49-F238E27FC236}">
                <a16:creationId xmlns:a16="http://schemas.microsoft.com/office/drawing/2014/main" id="{BABDD35A-0061-7D26-312E-99E6B3DBF3D8}"/>
              </a:ext>
            </a:extLst>
          </p:cNvPr>
          <p:cNvSpPr txBox="1">
            <a:spLocks noGrp="1"/>
          </p:cNvSpPr>
          <p:nvPr>
            <p:ph type="body" idx="1"/>
          </p:nvPr>
        </p:nvSpPr>
        <p:spPr>
          <a:xfrm>
            <a:off x="609560" y="3679013"/>
            <a:ext cx="10971688" cy="1902635"/>
          </a:xfrm>
          <a:prstGeom prst="rect">
            <a:avLst/>
          </a:prstGeom>
          <a:noFill/>
          <a:ln>
            <a:noFill/>
          </a:ln>
        </p:spPr>
        <p:txBody>
          <a:bodyPr vert="horz" wrap="square" lIns="0" tIns="0" rIns="0" bIns="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E4ACC5C-1EE7-7A9D-5BEB-2A250169134E}"/>
              </a:ext>
            </a:extLst>
          </p:cNvPr>
          <p:cNvSpPr txBox="1">
            <a:spLocks noGrp="1"/>
          </p:cNvSpPr>
          <p:nvPr>
            <p:ph type="dt" sz="half" idx="2"/>
          </p:nvPr>
        </p:nvSpPr>
        <p:spPr>
          <a:xfrm>
            <a:off x="609561" y="6246924"/>
            <a:ext cx="2840123" cy="472830"/>
          </a:xfrm>
          <a:prstGeom prst="rect">
            <a:avLst/>
          </a:prstGeom>
          <a:noFill/>
          <a:ln>
            <a:noFill/>
          </a:ln>
        </p:spPr>
        <p:txBody>
          <a:bodyPr vert="horz" wrap="square" lIns="0" tIns="0" rIns="0" bIns="0" anchor="t" anchorCtr="0" compatLnSpc="1">
            <a:noAutofit/>
          </a:bodyPr>
          <a:lstStyle>
            <a:lvl1pPr marL="0" marR="0" lvl="0" indent="0" algn="l" defTabSz="1105875" rtl="0" fontAlgn="auto" hangingPunct="0">
              <a:lnSpc>
                <a:spcPct val="100000"/>
              </a:lnSpc>
              <a:spcBef>
                <a:spcPts val="0"/>
              </a:spcBef>
              <a:spcAft>
                <a:spcPts val="0"/>
              </a:spcAft>
              <a:buNone/>
              <a:tabLst/>
              <a:defRPr lang="fr-FR" sz="1693" b="0" i="0" u="none" strike="noStrike" kern="1200" cap="none" spc="0" baseline="0">
                <a:solidFill>
                  <a:srgbClr val="000000"/>
                </a:solidFill>
                <a:uFillTx/>
                <a:latin typeface="Liberation Serif" pitchFamily="18"/>
                <a:ea typeface="Segoe UI"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289CDD0A-292A-3E76-BBF5-F35ADF8939FC}"/>
              </a:ext>
            </a:extLst>
          </p:cNvPr>
          <p:cNvSpPr txBox="1">
            <a:spLocks noGrp="1"/>
          </p:cNvSpPr>
          <p:nvPr>
            <p:ph type="ftr" sz="quarter" idx="3"/>
          </p:nvPr>
        </p:nvSpPr>
        <p:spPr>
          <a:xfrm>
            <a:off x="4169407" y="6246924"/>
            <a:ext cx="3864183" cy="472830"/>
          </a:xfrm>
          <a:prstGeom prst="rect">
            <a:avLst/>
          </a:prstGeom>
          <a:noFill/>
          <a:ln>
            <a:noFill/>
          </a:ln>
        </p:spPr>
        <p:txBody>
          <a:bodyPr vert="horz" wrap="square" lIns="0" tIns="0" rIns="0" bIns="0" anchor="t" anchorCtr="1" compatLnSpc="1">
            <a:noAutofit/>
          </a:bodyPr>
          <a:lstStyle>
            <a:lvl1pPr marL="0" marR="0" lvl="0" indent="0" algn="ctr" defTabSz="1105875" rtl="0" fontAlgn="auto" hangingPunct="0">
              <a:lnSpc>
                <a:spcPct val="100000"/>
              </a:lnSpc>
              <a:spcBef>
                <a:spcPts val="0"/>
              </a:spcBef>
              <a:spcAft>
                <a:spcPts val="0"/>
              </a:spcAft>
              <a:buNone/>
              <a:tabLst/>
              <a:defRPr lang="fr-FR" sz="1693" b="0" i="0" u="none" strike="noStrike" kern="1200" cap="none" spc="0" baseline="0">
                <a:solidFill>
                  <a:srgbClr val="000000"/>
                </a:solidFill>
                <a:uFillTx/>
                <a:latin typeface="Liberation Serif" pitchFamily="18"/>
                <a:ea typeface="Segoe UI"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77D34524-1009-14A9-DD6F-EE374ACE8C5A}"/>
              </a:ext>
            </a:extLst>
          </p:cNvPr>
          <p:cNvSpPr txBox="1">
            <a:spLocks noGrp="1"/>
          </p:cNvSpPr>
          <p:nvPr>
            <p:ph type="sldNum" sz="quarter" idx="4"/>
          </p:nvPr>
        </p:nvSpPr>
        <p:spPr>
          <a:xfrm>
            <a:off x="8741125" y="6246924"/>
            <a:ext cx="2840123" cy="472830"/>
          </a:xfrm>
          <a:prstGeom prst="rect">
            <a:avLst/>
          </a:prstGeom>
          <a:noFill/>
          <a:ln>
            <a:noFill/>
          </a:ln>
        </p:spPr>
        <p:txBody>
          <a:bodyPr vert="horz" wrap="square" lIns="0" tIns="0" rIns="0" bIns="0" anchor="t" anchorCtr="0" compatLnSpc="1">
            <a:noAutofit/>
          </a:bodyPr>
          <a:lstStyle>
            <a:lvl1pPr marL="0" marR="0" lvl="0" indent="0" algn="r" defTabSz="1105875" rtl="0" fontAlgn="auto" hangingPunct="0">
              <a:lnSpc>
                <a:spcPct val="100000"/>
              </a:lnSpc>
              <a:spcBef>
                <a:spcPts val="0"/>
              </a:spcBef>
              <a:spcAft>
                <a:spcPts val="0"/>
              </a:spcAft>
              <a:buNone/>
              <a:tabLst/>
              <a:defRPr lang="fr-FR" sz="1693" b="0" i="0" u="none" strike="noStrike" kern="1200" cap="none" spc="0" baseline="0">
                <a:solidFill>
                  <a:srgbClr val="000000"/>
                </a:solidFill>
                <a:uFillTx/>
                <a:latin typeface="Liberation Serif" pitchFamily="18"/>
                <a:ea typeface="Segoe UI" pitchFamily="2"/>
                <a:cs typeface="Tahoma" pitchFamily="2"/>
              </a:defRPr>
            </a:lvl1pPr>
          </a:lstStyle>
          <a:p>
            <a:pPr lvl="0"/>
            <a:fld id="{3523A418-937D-438D-BD43-53DF13217349}" type="slidenum">
              <a:t>‹N°›</a:t>
            </a:fld>
            <a:endParaRPr lang="fr-FR"/>
          </a:p>
        </p:txBody>
      </p:sp>
    </p:spTree>
    <p:extLst>
      <p:ext uri="{BB962C8B-B14F-4D97-AF65-F5344CB8AC3E}">
        <p14:creationId xmlns:p14="http://schemas.microsoft.com/office/powerpoint/2010/main" val="3826940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marL="0" marR="0" lvl="0" indent="0" algn="ctr" defTabSz="1105875" rtl="0" fontAlgn="auto" hangingPunct="0">
        <a:lnSpc>
          <a:spcPct val="100000"/>
        </a:lnSpc>
        <a:spcBef>
          <a:spcPts val="0"/>
        </a:spcBef>
        <a:spcAft>
          <a:spcPts val="0"/>
        </a:spcAft>
        <a:buNone/>
        <a:tabLst/>
        <a:defRPr lang="fr-FR" sz="3991" b="0" i="0" u="none" strike="noStrike" kern="1200" cap="none" spc="0" baseline="0">
          <a:solidFill>
            <a:srgbClr val="006699"/>
          </a:solidFill>
          <a:highlight>
            <a:scrgbClr r="0" g="0" b="0">
              <a:alpha val="0"/>
            </a:scrgbClr>
          </a:highlight>
          <a:uFillTx/>
          <a:latin typeface="Liberation Sans" pitchFamily="18"/>
        </a:defRPr>
      </a:lvl1pPr>
    </p:titleStyle>
    <p:bodyStyle>
      <a:lvl1pPr marL="0" marR="0" lvl="0" indent="0" defTabSz="1105875" rtl="0" fontAlgn="auto" hangingPunct="0">
        <a:lnSpc>
          <a:spcPct val="100000"/>
        </a:lnSpc>
        <a:spcBef>
          <a:spcPts val="1282"/>
        </a:spcBef>
        <a:spcAft>
          <a:spcPts val="0"/>
        </a:spcAft>
        <a:buNone/>
        <a:tabLst/>
        <a:defRPr lang="fr-FR" sz="2903" b="0" i="0" u="none" strike="noStrike" kern="1200" cap="none" spc="0" baseline="0">
          <a:solidFill>
            <a:srgbClr val="000000"/>
          </a:solidFill>
          <a:highlight>
            <a:scrgbClr r="0" g="0" b="0">
              <a:alpha val="0"/>
            </a:scrgbClr>
          </a:highlight>
          <a:uFillTx/>
          <a:latin typeface="Liberation Sans" pitchFamily="18"/>
        </a:defRPr>
      </a:lvl1pPr>
      <a:lvl2pPr marL="829407" marR="0" lvl="1" indent="-276469" algn="l" defTabSz="1105875" rtl="0" fontAlgn="auto" hangingPunct="1">
        <a:lnSpc>
          <a:spcPct val="90000"/>
        </a:lnSpc>
        <a:spcBef>
          <a:spcPts val="605"/>
        </a:spcBef>
        <a:spcAft>
          <a:spcPts val="0"/>
        </a:spcAft>
        <a:buSzPct val="100000"/>
        <a:buFont typeface="Arial" pitchFamily="34"/>
        <a:buChar char="•"/>
        <a:tabLst/>
        <a:defRPr lang="fr-FR" sz="2903" b="0" i="0" u="none" strike="noStrike" kern="1200" cap="none" spc="0" baseline="0">
          <a:solidFill>
            <a:srgbClr val="000000"/>
          </a:solidFill>
          <a:uFillTx/>
          <a:latin typeface="Aptos"/>
        </a:defRPr>
      </a:lvl2pPr>
      <a:lvl3pPr marL="1382344" marR="0" lvl="2" indent="-276469" algn="l" defTabSz="1105875" rtl="0" fontAlgn="auto" hangingPunct="1">
        <a:lnSpc>
          <a:spcPct val="90000"/>
        </a:lnSpc>
        <a:spcBef>
          <a:spcPts val="605"/>
        </a:spcBef>
        <a:spcAft>
          <a:spcPts val="0"/>
        </a:spcAft>
        <a:buSzPct val="100000"/>
        <a:buFont typeface="Arial" pitchFamily="34"/>
        <a:buChar char="•"/>
        <a:tabLst/>
        <a:defRPr lang="fr-FR" sz="2419" b="0" i="0" u="none" strike="noStrike" kern="1200" cap="none" spc="0" baseline="0">
          <a:solidFill>
            <a:srgbClr val="000000"/>
          </a:solidFill>
          <a:uFillTx/>
          <a:latin typeface="Aptos"/>
        </a:defRPr>
      </a:lvl3pPr>
      <a:lvl4pPr marL="1935282" marR="0" lvl="3" indent="-276469" algn="l" defTabSz="1105875" rtl="0" fontAlgn="auto" hangingPunct="1">
        <a:lnSpc>
          <a:spcPct val="90000"/>
        </a:lnSpc>
        <a:spcBef>
          <a:spcPts val="605"/>
        </a:spcBef>
        <a:spcAft>
          <a:spcPts val="0"/>
        </a:spcAft>
        <a:buSzPct val="100000"/>
        <a:buFont typeface="Arial" pitchFamily="34"/>
        <a:buChar char="•"/>
        <a:tabLst/>
        <a:defRPr lang="fr-FR" sz="2177" b="0" i="0" u="none" strike="noStrike" kern="1200" cap="none" spc="0" baseline="0">
          <a:solidFill>
            <a:srgbClr val="000000"/>
          </a:solidFill>
          <a:uFillTx/>
          <a:latin typeface="Aptos"/>
        </a:defRPr>
      </a:lvl4pPr>
      <a:lvl5pPr marL="2488220" marR="0" lvl="4" indent="-276469" algn="l" defTabSz="1105875" rtl="0" fontAlgn="auto" hangingPunct="1">
        <a:lnSpc>
          <a:spcPct val="90000"/>
        </a:lnSpc>
        <a:spcBef>
          <a:spcPts val="605"/>
        </a:spcBef>
        <a:spcAft>
          <a:spcPts val="0"/>
        </a:spcAft>
        <a:buSzPct val="100000"/>
        <a:buFont typeface="Arial" pitchFamily="34"/>
        <a:buChar char="•"/>
        <a:tabLst/>
        <a:defRPr lang="fr-FR" sz="2177" b="0" i="0" u="none" strike="noStrike" kern="1200" cap="none" spc="0" baseline="0">
          <a:solidFill>
            <a:srgbClr val="000000"/>
          </a:solidFill>
          <a:uFillTx/>
          <a:latin typeface="Apto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fr-FR"/>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529081-52D0-8C2E-46F1-7F67534AAC38}"/>
              </a:ext>
            </a:extLst>
          </p:cNvPr>
          <p:cNvPicPr>
            <a:picLocks noChangeAspect="1"/>
          </p:cNvPicPr>
          <p:nvPr/>
        </p:nvPicPr>
        <p:blipFill>
          <a:blip r:embed="rId13">
            <a:lum/>
            <a:alphaModFix/>
          </a:blip>
          <a:srcRect/>
          <a:stretch>
            <a:fillRect/>
          </a:stretch>
        </p:blipFill>
        <p:spPr>
          <a:xfrm>
            <a:off x="1" y="5266428"/>
            <a:ext cx="12190810" cy="1591341"/>
          </a:xfrm>
          <a:prstGeom prst="rect">
            <a:avLst/>
          </a:prstGeom>
          <a:noFill/>
          <a:ln cap="flat">
            <a:noFill/>
          </a:ln>
        </p:spPr>
      </p:pic>
      <p:sp>
        <p:nvSpPr>
          <p:cNvPr id="3" name="Espace réservé du titre 2">
            <a:extLst>
              <a:ext uri="{FF2B5EF4-FFF2-40B4-BE49-F238E27FC236}">
                <a16:creationId xmlns:a16="http://schemas.microsoft.com/office/drawing/2014/main" id="{18A3229D-0251-6A3E-F4FC-77F8FAFEB470}"/>
              </a:ext>
            </a:extLst>
          </p:cNvPr>
          <p:cNvSpPr txBox="1">
            <a:spLocks noGrp="1"/>
          </p:cNvSpPr>
          <p:nvPr>
            <p:ph type="title"/>
          </p:nvPr>
        </p:nvSpPr>
        <p:spPr>
          <a:xfrm>
            <a:off x="1" y="2123381"/>
            <a:ext cx="10971688" cy="1145062"/>
          </a:xfrm>
          <a:prstGeom prst="rect">
            <a:avLst/>
          </a:prstGeom>
          <a:noFill/>
          <a:ln>
            <a:noFill/>
          </a:ln>
        </p:spPr>
        <p:txBody>
          <a:bodyPr vert="horz" wrap="square" lIns="0" tIns="0" rIns="0" bIns="0" anchor="ctr" anchorCtr="1" compatLnSpc="1">
            <a:noAutofit/>
          </a:bodyPr>
          <a:lstStyle/>
          <a:p>
            <a:pPr lvl="0"/>
            <a:endParaRPr lang="fr-FR"/>
          </a:p>
        </p:txBody>
      </p:sp>
      <p:sp>
        <p:nvSpPr>
          <p:cNvPr id="4" name="Espace réservé du texte 3">
            <a:extLst>
              <a:ext uri="{FF2B5EF4-FFF2-40B4-BE49-F238E27FC236}">
                <a16:creationId xmlns:a16="http://schemas.microsoft.com/office/drawing/2014/main" id="{BABDD35A-0061-7D26-312E-99E6B3DBF3D8}"/>
              </a:ext>
            </a:extLst>
          </p:cNvPr>
          <p:cNvSpPr txBox="1">
            <a:spLocks noGrp="1"/>
          </p:cNvSpPr>
          <p:nvPr>
            <p:ph type="body" idx="1"/>
          </p:nvPr>
        </p:nvSpPr>
        <p:spPr>
          <a:xfrm>
            <a:off x="609560" y="3679013"/>
            <a:ext cx="10971688" cy="1902635"/>
          </a:xfrm>
          <a:prstGeom prst="rect">
            <a:avLst/>
          </a:prstGeom>
          <a:noFill/>
          <a:ln>
            <a:noFill/>
          </a:ln>
        </p:spPr>
        <p:txBody>
          <a:bodyPr vert="horz" wrap="square" lIns="0" tIns="0" rIns="0" bIns="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E4ACC5C-1EE7-7A9D-5BEB-2A250169134E}"/>
              </a:ext>
            </a:extLst>
          </p:cNvPr>
          <p:cNvSpPr txBox="1">
            <a:spLocks noGrp="1"/>
          </p:cNvSpPr>
          <p:nvPr>
            <p:ph type="dt" sz="half" idx="2"/>
          </p:nvPr>
        </p:nvSpPr>
        <p:spPr>
          <a:xfrm>
            <a:off x="609561" y="6246924"/>
            <a:ext cx="2840123" cy="472830"/>
          </a:xfrm>
          <a:prstGeom prst="rect">
            <a:avLst/>
          </a:prstGeom>
          <a:noFill/>
          <a:ln>
            <a:noFill/>
          </a:ln>
        </p:spPr>
        <p:txBody>
          <a:bodyPr vert="horz" wrap="square" lIns="0" tIns="0" rIns="0" bIns="0" anchor="t" anchorCtr="0" compatLnSpc="1">
            <a:noAutofit/>
          </a:bodyPr>
          <a:lstStyle>
            <a:lvl1pPr marL="0" marR="0" lvl="0" indent="0" algn="l" defTabSz="1105875" rtl="0" fontAlgn="auto" hangingPunct="0">
              <a:lnSpc>
                <a:spcPct val="100000"/>
              </a:lnSpc>
              <a:spcBef>
                <a:spcPts val="0"/>
              </a:spcBef>
              <a:spcAft>
                <a:spcPts val="0"/>
              </a:spcAft>
              <a:buNone/>
              <a:tabLst/>
              <a:defRPr lang="fr-FR" sz="1693" b="0" i="0" u="none" strike="noStrike" kern="1200" cap="none" spc="0" baseline="0">
                <a:solidFill>
                  <a:srgbClr val="000000"/>
                </a:solidFill>
                <a:uFillTx/>
                <a:latin typeface="Liberation Serif" pitchFamily="18"/>
                <a:ea typeface="Segoe UI"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289CDD0A-292A-3E76-BBF5-F35ADF8939FC}"/>
              </a:ext>
            </a:extLst>
          </p:cNvPr>
          <p:cNvSpPr txBox="1">
            <a:spLocks noGrp="1"/>
          </p:cNvSpPr>
          <p:nvPr>
            <p:ph type="ftr" sz="quarter" idx="3"/>
          </p:nvPr>
        </p:nvSpPr>
        <p:spPr>
          <a:xfrm>
            <a:off x="4169407" y="6246924"/>
            <a:ext cx="3864183" cy="472830"/>
          </a:xfrm>
          <a:prstGeom prst="rect">
            <a:avLst/>
          </a:prstGeom>
          <a:noFill/>
          <a:ln>
            <a:noFill/>
          </a:ln>
        </p:spPr>
        <p:txBody>
          <a:bodyPr vert="horz" wrap="square" lIns="0" tIns="0" rIns="0" bIns="0" anchor="t" anchorCtr="1" compatLnSpc="1">
            <a:noAutofit/>
          </a:bodyPr>
          <a:lstStyle>
            <a:lvl1pPr marL="0" marR="0" lvl="0" indent="0" algn="ctr" defTabSz="1105875" rtl="0" fontAlgn="auto" hangingPunct="0">
              <a:lnSpc>
                <a:spcPct val="100000"/>
              </a:lnSpc>
              <a:spcBef>
                <a:spcPts val="0"/>
              </a:spcBef>
              <a:spcAft>
                <a:spcPts val="0"/>
              </a:spcAft>
              <a:buNone/>
              <a:tabLst/>
              <a:defRPr lang="fr-FR" sz="1693" b="0" i="0" u="none" strike="noStrike" kern="1200" cap="none" spc="0" baseline="0">
                <a:solidFill>
                  <a:srgbClr val="000000"/>
                </a:solidFill>
                <a:uFillTx/>
                <a:latin typeface="Liberation Serif" pitchFamily="18"/>
                <a:ea typeface="Segoe UI"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77D34524-1009-14A9-DD6F-EE374ACE8C5A}"/>
              </a:ext>
            </a:extLst>
          </p:cNvPr>
          <p:cNvSpPr txBox="1">
            <a:spLocks noGrp="1"/>
          </p:cNvSpPr>
          <p:nvPr>
            <p:ph type="sldNum" sz="quarter" idx="4"/>
          </p:nvPr>
        </p:nvSpPr>
        <p:spPr>
          <a:xfrm>
            <a:off x="8741125" y="6246924"/>
            <a:ext cx="2840123" cy="472830"/>
          </a:xfrm>
          <a:prstGeom prst="rect">
            <a:avLst/>
          </a:prstGeom>
          <a:noFill/>
          <a:ln>
            <a:noFill/>
          </a:ln>
        </p:spPr>
        <p:txBody>
          <a:bodyPr vert="horz" wrap="square" lIns="0" tIns="0" rIns="0" bIns="0" anchor="t" anchorCtr="0" compatLnSpc="1">
            <a:noAutofit/>
          </a:bodyPr>
          <a:lstStyle>
            <a:lvl1pPr marL="0" marR="0" lvl="0" indent="0" algn="r" defTabSz="1105875" rtl="0" fontAlgn="auto" hangingPunct="0">
              <a:lnSpc>
                <a:spcPct val="100000"/>
              </a:lnSpc>
              <a:spcBef>
                <a:spcPts val="0"/>
              </a:spcBef>
              <a:spcAft>
                <a:spcPts val="0"/>
              </a:spcAft>
              <a:buNone/>
              <a:tabLst/>
              <a:defRPr lang="fr-FR" sz="1693" b="0" i="0" u="none" strike="noStrike" kern="1200" cap="none" spc="0" baseline="0">
                <a:solidFill>
                  <a:srgbClr val="000000"/>
                </a:solidFill>
                <a:uFillTx/>
                <a:latin typeface="Liberation Serif" pitchFamily="18"/>
                <a:ea typeface="Segoe UI" pitchFamily="2"/>
                <a:cs typeface="Tahoma" pitchFamily="2"/>
              </a:defRPr>
            </a:lvl1pPr>
          </a:lstStyle>
          <a:p>
            <a:pPr lvl="0"/>
            <a:fld id="{3523A418-937D-438D-BD43-53DF13217349}" type="slidenum">
              <a:t>‹N°›</a:t>
            </a:fld>
            <a:endParaRPr lang="fr-FR"/>
          </a:p>
        </p:txBody>
      </p:sp>
    </p:spTree>
    <p:extLst>
      <p:ext uri="{BB962C8B-B14F-4D97-AF65-F5344CB8AC3E}">
        <p14:creationId xmlns:p14="http://schemas.microsoft.com/office/powerpoint/2010/main" val="564935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marL="0" marR="0" lvl="0" indent="0" algn="ctr" defTabSz="1105875" rtl="0" fontAlgn="auto" hangingPunct="0">
        <a:lnSpc>
          <a:spcPct val="100000"/>
        </a:lnSpc>
        <a:spcBef>
          <a:spcPts val="0"/>
        </a:spcBef>
        <a:spcAft>
          <a:spcPts val="0"/>
        </a:spcAft>
        <a:buNone/>
        <a:tabLst/>
        <a:defRPr lang="fr-FR" sz="3991" b="0" i="0" u="none" strike="noStrike" kern="1200" cap="none" spc="0" baseline="0">
          <a:solidFill>
            <a:srgbClr val="006699"/>
          </a:solidFill>
          <a:highlight>
            <a:scrgbClr r="0" g="0" b="0">
              <a:alpha val="0"/>
            </a:scrgbClr>
          </a:highlight>
          <a:uFillTx/>
          <a:latin typeface="Liberation Sans" pitchFamily="18"/>
        </a:defRPr>
      </a:lvl1pPr>
    </p:titleStyle>
    <p:bodyStyle>
      <a:lvl1pPr marL="0" marR="0" lvl="0" indent="0" defTabSz="1105875" rtl="0" fontAlgn="auto" hangingPunct="0">
        <a:lnSpc>
          <a:spcPct val="100000"/>
        </a:lnSpc>
        <a:spcBef>
          <a:spcPts val="1282"/>
        </a:spcBef>
        <a:spcAft>
          <a:spcPts val="0"/>
        </a:spcAft>
        <a:buNone/>
        <a:tabLst/>
        <a:defRPr lang="fr-FR" sz="2903" b="0" i="0" u="none" strike="noStrike" kern="1200" cap="none" spc="0" baseline="0">
          <a:solidFill>
            <a:srgbClr val="000000"/>
          </a:solidFill>
          <a:highlight>
            <a:scrgbClr r="0" g="0" b="0">
              <a:alpha val="0"/>
            </a:scrgbClr>
          </a:highlight>
          <a:uFillTx/>
          <a:latin typeface="Liberation Sans" pitchFamily="18"/>
        </a:defRPr>
      </a:lvl1pPr>
      <a:lvl2pPr marL="829407" marR="0" lvl="1" indent="-276469" algn="l" defTabSz="1105875" rtl="0" fontAlgn="auto" hangingPunct="1">
        <a:lnSpc>
          <a:spcPct val="90000"/>
        </a:lnSpc>
        <a:spcBef>
          <a:spcPts val="605"/>
        </a:spcBef>
        <a:spcAft>
          <a:spcPts val="0"/>
        </a:spcAft>
        <a:buSzPct val="100000"/>
        <a:buFont typeface="Arial" pitchFamily="34"/>
        <a:buChar char="•"/>
        <a:tabLst/>
        <a:defRPr lang="fr-FR" sz="2903" b="0" i="0" u="none" strike="noStrike" kern="1200" cap="none" spc="0" baseline="0">
          <a:solidFill>
            <a:srgbClr val="000000"/>
          </a:solidFill>
          <a:uFillTx/>
          <a:latin typeface="Aptos"/>
        </a:defRPr>
      </a:lvl2pPr>
      <a:lvl3pPr marL="1382344" marR="0" lvl="2" indent="-276469" algn="l" defTabSz="1105875" rtl="0" fontAlgn="auto" hangingPunct="1">
        <a:lnSpc>
          <a:spcPct val="90000"/>
        </a:lnSpc>
        <a:spcBef>
          <a:spcPts val="605"/>
        </a:spcBef>
        <a:spcAft>
          <a:spcPts val="0"/>
        </a:spcAft>
        <a:buSzPct val="100000"/>
        <a:buFont typeface="Arial" pitchFamily="34"/>
        <a:buChar char="•"/>
        <a:tabLst/>
        <a:defRPr lang="fr-FR" sz="2419" b="0" i="0" u="none" strike="noStrike" kern="1200" cap="none" spc="0" baseline="0">
          <a:solidFill>
            <a:srgbClr val="000000"/>
          </a:solidFill>
          <a:uFillTx/>
          <a:latin typeface="Aptos"/>
        </a:defRPr>
      </a:lvl3pPr>
      <a:lvl4pPr marL="1935282" marR="0" lvl="3" indent="-276469" algn="l" defTabSz="1105875" rtl="0" fontAlgn="auto" hangingPunct="1">
        <a:lnSpc>
          <a:spcPct val="90000"/>
        </a:lnSpc>
        <a:spcBef>
          <a:spcPts val="605"/>
        </a:spcBef>
        <a:spcAft>
          <a:spcPts val="0"/>
        </a:spcAft>
        <a:buSzPct val="100000"/>
        <a:buFont typeface="Arial" pitchFamily="34"/>
        <a:buChar char="•"/>
        <a:tabLst/>
        <a:defRPr lang="fr-FR" sz="2177" b="0" i="0" u="none" strike="noStrike" kern="1200" cap="none" spc="0" baseline="0">
          <a:solidFill>
            <a:srgbClr val="000000"/>
          </a:solidFill>
          <a:uFillTx/>
          <a:latin typeface="Aptos"/>
        </a:defRPr>
      </a:lvl4pPr>
      <a:lvl5pPr marL="2488220" marR="0" lvl="4" indent="-276469" algn="l" defTabSz="1105875" rtl="0" fontAlgn="auto" hangingPunct="1">
        <a:lnSpc>
          <a:spcPct val="90000"/>
        </a:lnSpc>
        <a:spcBef>
          <a:spcPts val="605"/>
        </a:spcBef>
        <a:spcAft>
          <a:spcPts val="0"/>
        </a:spcAft>
        <a:buSzPct val="100000"/>
        <a:buFont typeface="Arial" pitchFamily="34"/>
        <a:buChar char="•"/>
        <a:tabLst/>
        <a:defRPr lang="fr-FR" sz="2177" b="0" i="0" u="none" strike="noStrike" kern="1200" cap="none" spc="0" baseline="0">
          <a:solidFill>
            <a:srgbClr val="000000"/>
          </a:solidFill>
          <a:uFillTx/>
          <a:latin typeface="Apto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fr-FR"/>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mailto:enquete-publique-6183@registre-dematerialise.fr" TargetMode="External"/><Relationship Id="rId2" Type="http://schemas.openxmlformats.org/officeDocument/2006/relationships/hyperlink" Target="https://www.registre-dematerialise.fr/6183" TargetMode="Externa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C758101-A86D-E137-BE12-753577EC7309}"/>
              </a:ext>
            </a:extLst>
          </p:cNvPr>
          <p:cNvSpPr txBox="1">
            <a:spLocks noGrp="1"/>
          </p:cNvSpPr>
          <p:nvPr>
            <p:ph type="title" idx="4294967295"/>
          </p:nvPr>
        </p:nvSpPr>
        <p:spPr>
          <a:xfrm>
            <a:off x="849597" y="0"/>
            <a:ext cx="10492811" cy="5055271"/>
          </a:xfrm>
        </p:spPr>
        <p:txBody>
          <a:bodyPr/>
          <a:lstStyle/>
          <a:p>
            <a:pPr lvl="0"/>
            <a:br>
              <a:rPr lang="fr-FR" sz="5321" b="1" dirty="0">
                <a:cs typeface="Tahoma" pitchFamily="2"/>
              </a:rPr>
            </a:br>
            <a:br>
              <a:rPr lang="fr-FR" sz="5321" b="1" dirty="0">
                <a:cs typeface="Tahoma" pitchFamily="2"/>
              </a:rPr>
            </a:br>
            <a:r>
              <a:rPr lang="fr-FR" sz="5321" b="1" dirty="0">
                <a:cs typeface="Tahoma" pitchFamily="2"/>
              </a:rPr>
              <a:t>Réunion Publique</a:t>
            </a:r>
            <a:br>
              <a:rPr lang="fr-FR" sz="5321" b="1" dirty="0">
                <a:cs typeface="Tahoma" pitchFamily="2"/>
              </a:rPr>
            </a:br>
            <a:br>
              <a:rPr lang="fr-FR" sz="2661" b="1" dirty="0">
                <a:solidFill>
                  <a:srgbClr val="000000"/>
                </a:solidFill>
                <a:cs typeface="Tahoma" pitchFamily="2"/>
              </a:rPr>
            </a:br>
            <a:r>
              <a:rPr lang="fr-FR" sz="3870" b="1" dirty="0">
                <a:solidFill>
                  <a:srgbClr val="000000"/>
                </a:solidFill>
                <a:cs typeface="Tahoma" pitchFamily="2"/>
              </a:rPr>
              <a:t>15 05 2025</a:t>
            </a:r>
            <a:br>
              <a:rPr lang="fr-FR" sz="3870" b="1" dirty="0">
                <a:solidFill>
                  <a:srgbClr val="000000"/>
                </a:solidFill>
                <a:cs typeface="Tahoma" pitchFamily="2"/>
              </a:rPr>
            </a:br>
            <a:br>
              <a:rPr lang="fr-FR" sz="3870" b="1" dirty="0">
                <a:solidFill>
                  <a:srgbClr val="000000"/>
                </a:solidFill>
                <a:cs typeface="Tahoma" pitchFamily="2"/>
              </a:rPr>
            </a:br>
            <a:endParaRPr lang="fr-FR" sz="3870" b="1" dirty="0">
              <a:solidFill>
                <a:srgbClr val="000000"/>
              </a:solidFill>
              <a:cs typeface="Tahoma" pitchFamily="2"/>
            </a:endParaRPr>
          </a:p>
        </p:txBody>
      </p:sp>
      <p:sp>
        <p:nvSpPr>
          <p:cNvPr id="4" name="ZoneTexte 2">
            <a:extLst>
              <a:ext uri="{FF2B5EF4-FFF2-40B4-BE49-F238E27FC236}">
                <a16:creationId xmlns:a16="http://schemas.microsoft.com/office/drawing/2014/main" id="{B4AD93C5-0CB7-B2AB-E7BF-960D2C999A8D}"/>
              </a:ext>
            </a:extLst>
          </p:cNvPr>
          <p:cNvSpPr txBox="1"/>
          <p:nvPr/>
        </p:nvSpPr>
        <p:spPr>
          <a:xfrm>
            <a:off x="6572250" y="5868491"/>
            <a:ext cx="5472113" cy="404855"/>
          </a:xfrm>
          <a:prstGeom prst="rect">
            <a:avLst/>
          </a:prstGeom>
          <a:noFill/>
          <a:ln cap="flat">
            <a:noFill/>
          </a:ln>
        </p:spPr>
        <p:txBody>
          <a:bodyPr vert="horz" wrap="square" lIns="108851" tIns="54420" rIns="108851" bIns="54420" anchor="t" anchorCtr="0" compatLnSpc="0">
            <a:spAutoFit/>
          </a:bodyPr>
          <a:lstStyle/>
          <a:p>
            <a:pPr defTabSz="1105875" hangingPunct="0">
              <a:defRPr sz="1350" b="0" i="0" u="none" strike="noStrike" kern="0" cap="none" spc="0" baseline="0">
                <a:solidFill>
                  <a:srgbClr val="000000"/>
                </a:solidFill>
                <a:uFillTx/>
              </a:defRPr>
            </a:pPr>
            <a:r>
              <a:rPr lang="fr-FR" sz="2000" b="1" i="1" dirty="0">
                <a:solidFill>
                  <a:srgbClr val="000000"/>
                </a:solidFill>
                <a:latin typeface="Liberation Sans" pitchFamily="18"/>
                <a:ea typeface="Segoe UI" pitchFamily="2"/>
                <a:cs typeface="Tahoma" pitchFamily="2"/>
              </a:rPr>
              <a:t>Contribution à l’enquête publique du PLU</a:t>
            </a:r>
            <a:endParaRPr lang="fr-FR" sz="2661" b="1" i="1" dirty="0">
              <a:solidFill>
                <a:srgbClr val="000000"/>
              </a:solidFill>
              <a:latin typeface="Liberation Sans" pitchFamily="18"/>
              <a:ea typeface="Segoe UI" pitchFamily="2"/>
              <a:cs typeface="Tahoma" pitchFamily="2"/>
            </a:endParaRPr>
          </a:p>
        </p:txBody>
      </p:sp>
      <p:pic>
        <p:nvPicPr>
          <p:cNvPr id="5" name="Image 4">
            <a:extLst>
              <a:ext uri="{FF2B5EF4-FFF2-40B4-BE49-F238E27FC236}">
                <a16:creationId xmlns:a16="http://schemas.microsoft.com/office/drawing/2014/main" id="{FF4DCD74-5872-A4A6-BECF-78851C6A713A}"/>
              </a:ext>
            </a:extLst>
          </p:cNvPr>
          <p:cNvPicPr>
            <a:picLocks noChangeAspect="1"/>
          </p:cNvPicPr>
          <p:nvPr/>
        </p:nvPicPr>
        <p:blipFill>
          <a:blip r:embed="rId3">
            <a:lum/>
            <a:alphaModFix/>
          </a:blip>
          <a:srcRect/>
          <a:stretch>
            <a:fillRect/>
          </a:stretch>
        </p:blipFill>
        <p:spPr>
          <a:xfrm>
            <a:off x="645" y="18292"/>
            <a:ext cx="2394188" cy="1745025"/>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strVal val="#ppt_w*0.70"/>
                                          </p:val>
                                        </p:tav>
                                        <p:tav tm="100000">
                                          <p:val>
                                            <p:strVal val="#ppt_w"/>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animEffect transition="in" filter="fade">
                                      <p:cBhvr>
                                        <p:cTn id="15" dur="2000"/>
                                        <p:tgtEl>
                                          <p:spTgt spid="3"/>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p:tgtEl>
                                          <p:spTgt spid="4"/>
                                        </p:tgtEl>
                                        <p:attrNameLst>
                                          <p:attrName>ppt_y</p:attrName>
                                        </p:attrNameLst>
                                      </p:cBhvr>
                                      <p:tavLst>
                                        <p:tav tm="0">
                                          <p:val>
                                            <p:strVal val="#ppt_y+#ppt_h*1.125000"/>
                                          </p:val>
                                        </p:tav>
                                        <p:tav tm="100000">
                                          <p:val>
                                            <p:strVal val="#ppt_y"/>
                                          </p:val>
                                        </p:tav>
                                      </p:tavLst>
                                    </p:anim>
                                    <p:animEffect transition="in" filter="wipe(up)">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8DA88AFF-3C35-51B1-EF83-F625BBD784A3}"/>
              </a:ext>
            </a:extLst>
          </p:cNvPr>
          <p:cNvSpPr txBox="1"/>
          <p:nvPr/>
        </p:nvSpPr>
        <p:spPr>
          <a:xfrm>
            <a:off x="271327" y="1206541"/>
            <a:ext cx="5072197" cy="4029344"/>
          </a:xfrm>
          <a:prstGeom prst="rect">
            <a:avLst/>
          </a:prstGeom>
          <a:noFill/>
          <a:ln cap="flat">
            <a:noFill/>
          </a:ln>
        </p:spPr>
        <p:txBody>
          <a:bodyPr vert="horz" wrap="square" lIns="110588" tIns="55294" rIns="110588" bIns="55294" anchor="t" anchorCtr="0" compatLnSpc="1">
            <a:spAutoFit/>
          </a:bodyPr>
          <a:lstStyle/>
          <a:p>
            <a:pPr algn="just" defTabSz="1105875">
              <a:lnSpc>
                <a:spcPct val="115000"/>
              </a:lnSpc>
              <a:spcAft>
                <a:spcPts val="968"/>
              </a:spcAft>
              <a:defRPr sz="1800" b="0" i="0" u="none" strike="noStrike" kern="0" cap="none" spc="0" baseline="0">
                <a:solidFill>
                  <a:srgbClr val="000000"/>
                </a:solidFill>
                <a:uFillTx/>
              </a:defRPr>
            </a:pPr>
            <a:r>
              <a:rPr lang="fr-FR" sz="1935" b="1" dirty="0">
                <a:solidFill>
                  <a:srgbClr val="000000"/>
                </a:solidFill>
                <a:highlight>
                  <a:srgbClr val="FFFF00"/>
                </a:highlight>
                <a:latin typeface="Liberation Sans"/>
                <a:ea typeface="Aptos"/>
                <a:cs typeface="Times New Roman" pitchFamily="18"/>
              </a:rPr>
              <a:t>Cette OAP propose pour les abords de l’Intra-Muros:</a:t>
            </a:r>
          </a:p>
          <a:p>
            <a:pPr algn="just" defTabSz="1105875">
              <a:lnSpc>
                <a:spcPct val="115000"/>
              </a:lnSpc>
              <a:spcAft>
                <a:spcPts val="968"/>
              </a:spcAft>
              <a:defRPr sz="1800" b="0" i="0" u="none" strike="noStrike" kern="0" cap="none" spc="0" baseline="0">
                <a:solidFill>
                  <a:srgbClr val="000000"/>
                </a:solidFill>
                <a:uFillTx/>
              </a:defRPr>
            </a:pPr>
            <a:endParaRPr lang="fr-FR" sz="1935" b="1" dirty="0">
              <a:solidFill>
                <a:srgbClr val="000000"/>
              </a:solidFill>
              <a:highlight>
                <a:srgbClr val="FFFF00"/>
              </a:highlight>
              <a:latin typeface="Liberation Sans"/>
              <a:ea typeface="Aptos"/>
              <a:cs typeface="Times New Roman" pitchFamily="18"/>
            </a:endParaRP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La suppression progressive des parkings Porte Saint-Louis, Esplanade de la Bourse, Quai Duguay-Trouin , Place Vauban;</a:t>
            </a: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Le maintien de la constructibilité du terre-plein de la gare maritime de la Bourse à une hauteur de 5 mètres ;</a:t>
            </a: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Une seule perspective visuelle protégée de l’Intra-Muros depuis l’Avenue Louis Martin.</a:t>
            </a:r>
            <a:endParaRPr lang="fr-FR" sz="1693" dirty="0">
              <a:solidFill>
                <a:srgbClr val="000000"/>
              </a:solidFill>
              <a:latin typeface="Aptos"/>
              <a:ea typeface="Aptos"/>
              <a:cs typeface="Times New Roman" pitchFamily="18"/>
            </a:endParaRPr>
          </a:p>
        </p:txBody>
      </p:sp>
      <p:pic>
        <p:nvPicPr>
          <p:cNvPr id="3" name="Image 3">
            <a:extLst>
              <a:ext uri="{FF2B5EF4-FFF2-40B4-BE49-F238E27FC236}">
                <a16:creationId xmlns:a16="http://schemas.microsoft.com/office/drawing/2014/main" id="{8D4FBED9-D15E-3AA2-86B1-AFD8F0961573}"/>
              </a:ext>
            </a:extLst>
          </p:cNvPr>
          <p:cNvPicPr>
            <a:picLocks noChangeAspect="1"/>
          </p:cNvPicPr>
          <p:nvPr/>
        </p:nvPicPr>
        <p:blipFill>
          <a:blip r:embed="rId2"/>
          <a:srcRect r="14802" b="18278"/>
          <a:stretch/>
        </p:blipFill>
        <p:spPr>
          <a:xfrm>
            <a:off x="5650831" y="291499"/>
            <a:ext cx="6269842" cy="5859428"/>
          </a:xfrm>
          <a:prstGeom prst="rect">
            <a:avLst/>
          </a:prstGeom>
          <a:noFill/>
          <a:ln cap="flat">
            <a:noFill/>
          </a:ln>
        </p:spPr>
      </p:pic>
      <p:pic>
        <p:nvPicPr>
          <p:cNvPr id="4" name="Image 4">
            <a:extLst>
              <a:ext uri="{FF2B5EF4-FFF2-40B4-BE49-F238E27FC236}">
                <a16:creationId xmlns:a16="http://schemas.microsoft.com/office/drawing/2014/main" id="{D7E85BAF-6A6D-03E2-C5A9-0632F54DA726}"/>
              </a:ext>
            </a:extLst>
          </p:cNvPr>
          <p:cNvPicPr>
            <a:picLocks noChangeAspect="1"/>
          </p:cNvPicPr>
          <p:nvPr/>
        </p:nvPicPr>
        <p:blipFill>
          <a:blip r:embed="rId3">
            <a:lum/>
            <a:alphaModFix/>
          </a:blip>
          <a:srcRect/>
          <a:stretch>
            <a:fillRect/>
          </a:stretch>
        </p:blipFill>
        <p:spPr>
          <a:xfrm>
            <a:off x="10501861" y="5767458"/>
            <a:ext cx="1418822" cy="998002"/>
          </a:xfrm>
          <a:prstGeom prst="rect">
            <a:avLst/>
          </a:prstGeom>
          <a:noFill/>
          <a:ln cap="flat">
            <a:noFill/>
          </a:ln>
        </p:spPr>
      </p:pic>
      <p:sp>
        <p:nvSpPr>
          <p:cNvPr id="6" name="ZoneTexte 5">
            <a:extLst>
              <a:ext uri="{FF2B5EF4-FFF2-40B4-BE49-F238E27FC236}">
                <a16:creationId xmlns:a16="http://schemas.microsoft.com/office/drawing/2014/main" id="{C4BD03DD-FC72-6F58-AA78-CBF87BBE6A5E}"/>
              </a:ext>
            </a:extLst>
          </p:cNvPr>
          <p:cNvSpPr txBox="1"/>
          <p:nvPr/>
        </p:nvSpPr>
        <p:spPr>
          <a:xfrm>
            <a:off x="875109" y="222676"/>
            <a:ext cx="4639866" cy="523220"/>
          </a:xfrm>
          <a:prstGeom prst="rect">
            <a:avLst/>
          </a:prstGeom>
          <a:noFill/>
        </p:spPr>
        <p:txBody>
          <a:bodyPr wrap="square">
            <a:spAutoFit/>
          </a:bodyPr>
          <a:lstStyle/>
          <a:p>
            <a:r>
              <a:rPr lang="fr-FR" sz="2800" b="1" dirty="0">
                <a:solidFill>
                  <a:schemeClr val="tx2">
                    <a:lumMod val="75000"/>
                    <a:lumOff val="25000"/>
                  </a:schemeClr>
                </a:solidFill>
                <a:latin typeface="Liberation Sans"/>
                <a:ea typeface="Aptos"/>
                <a:cs typeface="Times New Roman" pitchFamily="18"/>
              </a:rPr>
              <a:t>Abords de l’Intra-Muros</a:t>
            </a:r>
            <a:endParaRPr lang="fr-FR" sz="2800" dirty="0">
              <a:solidFill>
                <a:schemeClr val="tx2">
                  <a:lumMod val="75000"/>
                  <a:lumOff val="25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 presetClass="entr" presetSubtype="16"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10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9" dur="1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p:cTn id="24" dur="10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5" dur="10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p:cTn id="30" dur="10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1" dur="10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p:cTn id="36" dur="10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BEC617B-53FF-8593-6DCC-580A6EEEECFD}"/>
              </a:ext>
            </a:extLst>
          </p:cNvPr>
          <p:cNvPicPr>
            <a:picLocks noChangeAspect="1"/>
          </p:cNvPicPr>
          <p:nvPr/>
        </p:nvPicPr>
        <p:blipFill>
          <a:blip r:embed="rId2"/>
          <a:srcRect t="4413" r="10095" b="1826"/>
          <a:stretch/>
        </p:blipFill>
        <p:spPr>
          <a:xfrm>
            <a:off x="5747683" y="278561"/>
            <a:ext cx="6173000" cy="5750763"/>
          </a:xfrm>
          <a:prstGeom prst="rect">
            <a:avLst/>
          </a:prstGeom>
        </p:spPr>
      </p:pic>
      <p:sp>
        <p:nvSpPr>
          <p:cNvPr id="2" name="ZoneTexte 2">
            <a:extLst>
              <a:ext uri="{FF2B5EF4-FFF2-40B4-BE49-F238E27FC236}">
                <a16:creationId xmlns:a16="http://schemas.microsoft.com/office/drawing/2014/main" id="{8DA88AFF-3C35-51B1-EF83-F625BBD784A3}"/>
              </a:ext>
            </a:extLst>
          </p:cNvPr>
          <p:cNvSpPr txBox="1"/>
          <p:nvPr/>
        </p:nvSpPr>
        <p:spPr>
          <a:xfrm>
            <a:off x="169394" y="1026945"/>
            <a:ext cx="5259856" cy="4108468"/>
          </a:xfrm>
          <a:prstGeom prst="rect">
            <a:avLst/>
          </a:prstGeom>
          <a:noFill/>
          <a:ln cap="flat">
            <a:noFill/>
          </a:ln>
        </p:spPr>
        <p:txBody>
          <a:bodyPr vert="horz" wrap="square" lIns="110588" tIns="55294" rIns="110588" bIns="55294" anchor="t" anchorCtr="0" compatLnSpc="1">
            <a:spAutoFit/>
          </a:bodyPr>
          <a:lstStyle/>
          <a:p>
            <a:pPr algn="just" defTabSz="1105875">
              <a:lnSpc>
                <a:spcPct val="115000"/>
              </a:lnSpc>
              <a:spcAft>
                <a:spcPts val="968"/>
              </a:spcAft>
              <a:defRPr sz="1800" b="0" i="0" u="none" strike="noStrike" kern="0" cap="none" spc="0" baseline="0">
                <a:solidFill>
                  <a:srgbClr val="000000"/>
                </a:solidFill>
                <a:uFillTx/>
              </a:defRPr>
            </a:pPr>
            <a:r>
              <a:rPr lang="fr-FR" sz="1935" b="1" dirty="0">
                <a:solidFill>
                  <a:srgbClr val="000000"/>
                </a:solidFill>
                <a:highlight>
                  <a:srgbClr val="FFFF00"/>
                </a:highlight>
                <a:latin typeface="Liberation Sans"/>
                <a:ea typeface="Aptos"/>
                <a:cs typeface="Times New Roman" pitchFamily="18"/>
              </a:rPr>
              <a:t>Cette OAP propose pour les Bas-Sablons :</a:t>
            </a:r>
          </a:p>
          <a:p>
            <a:pPr algn="just" defTabSz="1105875">
              <a:lnSpc>
                <a:spcPct val="115000"/>
              </a:lnSpc>
              <a:spcAft>
                <a:spcPts val="968"/>
              </a:spcAft>
              <a:defRPr sz="1800" b="0" i="0" u="none" strike="noStrike" kern="0" cap="none" spc="0" baseline="0">
                <a:solidFill>
                  <a:srgbClr val="000000"/>
                </a:solidFill>
                <a:uFillTx/>
              </a:defRPr>
            </a:pPr>
            <a:endParaRPr lang="fr-FR" sz="1935" b="1" dirty="0">
              <a:solidFill>
                <a:srgbClr val="000000"/>
              </a:solidFill>
              <a:highlight>
                <a:srgbClr val="FFFF00"/>
              </a:highlight>
              <a:latin typeface="Liberation Sans"/>
              <a:ea typeface="Aptos"/>
              <a:cs typeface="Times New Roman" pitchFamily="18"/>
            </a:endParaRP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La constructibilité de la totalité du terre-plein du Naye à une hauteur de 8 mètres ;</a:t>
            </a: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Des perspectives visuelles très réduites depuis la digue des Bas-Sablons et sans liens avec l’Intra-Muros; </a:t>
            </a: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Une absence de perspective sur l’Intra-Muros depuis les écluses ;</a:t>
            </a: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Le maintien du front bâti le long de la digue des Bas-Sablons.</a:t>
            </a:r>
          </a:p>
        </p:txBody>
      </p:sp>
      <p:pic>
        <p:nvPicPr>
          <p:cNvPr id="4" name="Image 4">
            <a:extLst>
              <a:ext uri="{FF2B5EF4-FFF2-40B4-BE49-F238E27FC236}">
                <a16:creationId xmlns:a16="http://schemas.microsoft.com/office/drawing/2014/main" id="{D7E85BAF-6A6D-03E2-C5A9-0632F54DA726}"/>
              </a:ext>
            </a:extLst>
          </p:cNvPr>
          <p:cNvPicPr>
            <a:picLocks noChangeAspect="1"/>
          </p:cNvPicPr>
          <p:nvPr/>
        </p:nvPicPr>
        <p:blipFill>
          <a:blip r:embed="rId3">
            <a:lum/>
            <a:alphaModFix/>
          </a:blip>
          <a:srcRect/>
          <a:stretch>
            <a:fillRect/>
          </a:stretch>
        </p:blipFill>
        <p:spPr>
          <a:xfrm>
            <a:off x="10501861" y="5767458"/>
            <a:ext cx="1418822" cy="998002"/>
          </a:xfrm>
          <a:prstGeom prst="rect">
            <a:avLst/>
          </a:prstGeom>
          <a:noFill/>
          <a:ln cap="flat">
            <a:noFill/>
          </a:ln>
        </p:spPr>
      </p:pic>
      <p:sp>
        <p:nvSpPr>
          <p:cNvPr id="3" name="ZoneTexte 2">
            <a:extLst>
              <a:ext uri="{FF2B5EF4-FFF2-40B4-BE49-F238E27FC236}">
                <a16:creationId xmlns:a16="http://schemas.microsoft.com/office/drawing/2014/main" id="{85173D39-FFA9-EC07-D724-F0796F02C0B8}"/>
              </a:ext>
            </a:extLst>
          </p:cNvPr>
          <p:cNvSpPr txBox="1"/>
          <p:nvPr/>
        </p:nvSpPr>
        <p:spPr>
          <a:xfrm>
            <a:off x="1303734" y="278561"/>
            <a:ext cx="2725341" cy="523220"/>
          </a:xfrm>
          <a:prstGeom prst="rect">
            <a:avLst/>
          </a:prstGeom>
          <a:noFill/>
        </p:spPr>
        <p:txBody>
          <a:bodyPr wrap="square">
            <a:spAutoFit/>
          </a:bodyPr>
          <a:lstStyle/>
          <a:p>
            <a:r>
              <a:rPr lang="fr-FR" sz="2800" b="1" dirty="0">
                <a:solidFill>
                  <a:schemeClr val="tx2">
                    <a:lumMod val="75000"/>
                    <a:lumOff val="25000"/>
                  </a:schemeClr>
                </a:solidFill>
                <a:latin typeface="Liberation Sans"/>
                <a:ea typeface="Aptos"/>
                <a:cs typeface="Times New Roman" pitchFamily="18"/>
              </a:rPr>
              <a:t>Alet - Sablons</a:t>
            </a:r>
            <a:endParaRPr lang="fr-FR" sz="2800" dirty="0">
              <a:solidFill>
                <a:schemeClr val="tx2">
                  <a:lumMod val="75000"/>
                  <a:lumOff val="25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20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9" dur="2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p:cTn id="24" dur="20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5" dur="20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p:cTn id="30" dur="20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1" dur="20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p:cTn id="36" dur="20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7" dur="2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20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43"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89409-F3FF-DD93-ED74-8DBC492484FC}"/>
            </a:ext>
          </a:extLst>
        </p:cNvPr>
        <p:cNvGrpSpPr/>
        <p:nvPr/>
      </p:nvGrpSpPr>
      <p:grpSpPr>
        <a:xfrm>
          <a:off x="0" y="0"/>
          <a:ext cx="0" cy="0"/>
          <a:chOff x="0" y="0"/>
          <a:chExt cx="0" cy="0"/>
        </a:xfrm>
      </p:grpSpPr>
      <p:sp>
        <p:nvSpPr>
          <p:cNvPr id="4" name="ZoneTexte 5">
            <a:extLst>
              <a:ext uri="{FF2B5EF4-FFF2-40B4-BE49-F238E27FC236}">
                <a16:creationId xmlns:a16="http://schemas.microsoft.com/office/drawing/2014/main" id="{E8BC21AE-A729-58B3-86A6-390ECC9EE3CB}"/>
              </a:ext>
            </a:extLst>
          </p:cNvPr>
          <p:cNvSpPr txBox="1"/>
          <p:nvPr/>
        </p:nvSpPr>
        <p:spPr>
          <a:xfrm>
            <a:off x="982413" y="1549538"/>
            <a:ext cx="10367637" cy="409442"/>
          </a:xfrm>
          <a:prstGeom prst="rect">
            <a:avLst/>
          </a:prstGeom>
          <a:noFill/>
          <a:ln cap="flat">
            <a:noFill/>
          </a:ln>
        </p:spPr>
        <p:txBody>
          <a:bodyPr vert="horz" wrap="square" lIns="110588" tIns="55294" rIns="110588" bIns="55294" anchor="t" anchorCtr="0" compatLnSpc="1">
            <a:spAutoFit/>
          </a:bodyPr>
          <a:lstStyle/>
          <a:p>
            <a:pPr marL="0" marR="0" lvl="0" indent="0" algn="just" defTabSz="110587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935" b="1" i="0" u="none" strike="noStrike" kern="0" cap="none" spc="0" normalizeH="0" baseline="0" noProof="0">
              <a:ln>
                <a:noFill/>
              </a:ln>
              <a:solidFill>
                <a:srgbClr val="000000"/>
              </a:solidFill>
              <a:effectLst/>
              <a:uLnTx/>
              <a:uFillTx/>
              <a:latin typeface="Liberation Sans"/>
              <a:ea typeface="+mn-ea"/>
              <a:cs typeface="+mn-cs"/>
            </a:endParaRPr>
          </a:p>
        </p:txBody>
      </p:sp>
      <p:pic>
        <p:nvPicPr>
          <p:cNvPr id="5" name="Image 9">
            <a:extLst>
              <a:ext uri="{FF2B5EF4-FFF2-40B4-BE49-F238E27FC236}">
                <a16:creationId xmlns:a16="http://schemas.microsoft.com/office/drawing/2014/main" id="{6C992CB9-C984-49B4-D7E1-0ED9CCEE0E21}"/>
              </a:ext>
            </a:extLst>
          </p:cNvPr>
          <p:cNvPicPr>
            <a:picLocks noChangeAspect="1"/>
          </p:cNvPicPr>
          <p:nvPr/>
        </p:nvPicPr>
        <p:blipFill>
          <a:blip r:embed="rId2">
            <a:lum/>
            <a:alphaModFix/>
          </a:blip>
          <a:srcRect/>
          <a:stretch>
            <a:fillRect/>
          </a:stretch>
        </p:blipFill>
        <p:spPr>
          <a:xfrm>
            <a:off x="1214494" y="5655460"/>
            <a:ext cx="1418822" cy="998002"/>
          </a:xfrm>
          <a:prstGeom prst="rect">
            <a:avLst/>
          </a:prstGeom>
          <a:noFill/>
          <a:ln cap="flat">
            <a:noFill/>
          </a:ln>
        </p:spPr>
      </p:pic>
      <p:sp>
        <p:nvSpPr>
          <p:cNvPr id="6" name="ZoneTexte 7">
            <a:extLst>
              <a:ext uri="{FF2B5EF4-FFF2-40B4-BE49-F238E27FC236}">
                <a16:creationId xmlns:a16="http://schemas.microsoft.com/office/drawing/2014/main" id="{9D785D4C-297F-B499-A4D4-CFDC7C63B0B8}"/>
              </a:ext>
            </a:extLst>
          </p:cNvPr>
          <p:cNvSpPr txBox="1"/>
          <p:nvPr/>
        </p:nvSpPr>
        <p:spPr>
          <a:xfrm>
            <a:off x="2368748" y="2073161"/>
            <a:ext cx="8346152" cy="446696"/>
          </a:xfrm>
          <a:prstGeom prst="rect">
            <a:avLst/>
          </a:prstGeom>
          <a:noFill/>
          <a:ln cap="flat">
            <a:noFill/>
          </a:ln>
        </p:spPr>
        <p:txBody>
          <a:bodyPr vert="horz" wrap="square" lIns="110588" tIns="55294" rIns="110588" bIns="55294" anchor="t" anchorCtr="0" compatLnSpc="1">
            <a:spAutoFit/>
          </a:bodyPr>
          <a:lstStyle/>
          <a:p>
            <a:pPr marL="345586" marR="0" lvl="0" indent="-345586" algn="l" defTabSz="1105875" rtl="0" eaLnBrk="1" fontAlgn="auto" latinLnBrk="0" hangingPunct="1">
              <a:lnSpc>
                <a:spcPct val="100000"/>
              </a:lnSpc>
              <a:spcBef>
                <a:spcPts val="0"/>
              </a:spcBef>
              <a:spcAft>
                <a:spcPts val="0"/>
              </a:spcAft>
              <a:buClr>
                <a:srgbClr val="215F9A"/>
              </a:buClr>
              <a:buSzPct val="100000"/>
              <a:buFont typeface="Webdings" pitchFamily="18"/>
              <a:buChar char="8"/>
              <a:tabLst/>
              <a:defRPr sz="1800" b="0" i="0" u="none" strike="noStrike" kern="0" cap="none" spc="0" baseline="0">
                <a:solidFill>
                  <a:srgbClr val="000000"/>
                </a:solidFill>
                <a:uFillTx/>
              </a:defRPr>
            </a:pPr>
            <a:endParaRPr kumimoji="0" lang="fr-FR" sz="2177" b="1" i="0" u="none" strike="noStrike" kern="0" cap="none" spc="0" normalizeH="0" baseline="0" noProof="0">
              <a:ln>
                <a:noFill/>
              </a:ln>
              <a:solidFill>
                <a:srgbClr val="000000"/>
              </a:solidFill>
              <a:effectLst/>
              <a:uLnTx/>
              <a:uFillTx/>
              <a:latin typeface="Liberation Sans"/>
              <a:ea typeface="+mn-ea"/>
              <a:cs typeface="+mn-cs"/>
            </a:endParaRPr>
          </a:p>
        </p:txBody>
      </p:sp>
      <p:sp>
        <p:nvSpPr>
          <p:cNvPr id="2" name="ZoneTexte 1">
            <a:extLst>
              <a:ext uri="{FF2B5EF4-FFF2-40B4-BE49-F238E27FC236}">
                <a16:creationId xmlns:a16="http://schemas.microsoft.com/office/drawing/2014/main" id="{F72140DA-B0BB-B9F3-9DEA-F995FF6E6564}"/>
              </a:ext>
            </a:extLst>
          </p:cNvPr>
          <p:cNvSpPr txBox="1"/>
          <p:nvPr/>
        </p:nvSpPr>
        <p:spPr>
          <a:xfrm>
            <a:off x="2368748" y="1330702"/>
            <a:ext cx="7454502" cy="1631216"/>
          </a:xfrm>
          <a:prstGeom prst="rect">
            <a:avLst/>
          </a:prstGeom>
          <a:noFill/>
        </p:spPr>
        <p:txBody>
          <a:bodyPr wrap="square">
            <a:spAutoFit/>
          </a:bodyPr>
          <a:lstStyle/>
          <a:p>
            <a:pPr marL="285750" indent="-285750" algn="just">
              <a:buClr>
                <a:schemeClr val="tx2">
                  <a:lumMod val="75000"/>
                  <a:lumOff val="25000"/>
                </a:schemeClr>
              </a:buClr>
              <a:buFont typeface="Webdings" panose="05030102010509060703" pitchFamily="18" charset="2"/>
              <a:buChar char="8"/>
            </a:pPr>
            <a:r>
              <a:rPr lang="fr-FR" sz="2000" b="1" dirty="0">
                <a:latin typeface="Liberation Sans"/>
              </a:rPr>
              <a:t>La ville assure, page 30 de l’OAP N° 13, </a:t>
            </a:r>
          </a:p>
          <a:p>
            <a:pPr algn="just">
              <a:buClr>
                <a:schemeClr val="tx2">
                  <a:lumMod val="75000"/>
                  <a:lumOff val="25000"/>
                </a:schemeClr>
              </a:buClr>
            </a:pPr>
            <a:r>
              <a:rPr lang="fr-FR" sz="2000" dirty="0">
                <a:latin typeface="Liberation Sans"/>
              </a:rPr>
              <a:t>(pour se conformer à l’attente des habitants?)</a:t>
            </a:r>
          </a:p>
          <a:p>
            <a:pPr algn="just">
              <a:buClr>
                <a:schemeClr val="tx2">
                  <a:lumMod val="75000"/>
                  <a:lumOff val="25000"/>
                </a:schemeClr>
              </a:buClr>
            </a:pPr>
            <a:endParaRPr lang="fr-FR" sz="2000" b="1" dirty="0">
              <a:latin typeface="Liberation Sans"/>
            </a:endParaRPr>
          </a:p>
          <a:p>
            <a:pPr algn="just">
              <a:buClr>
                <a:schemeClr val="tx2">
                  <a:lumMod val="75000"/>
                  <a:lumOff val="25000"/>
                </a:schemeClr>
              </a:buClr>
            </a:pPr>
            <a:r>
              <a:rPr lang="fr-FR" sz="2000" b="1" dirty="0">
                <a:latin typeface="Liberation Sans"/>
              </a:rPr>
              <a:t>«  le maintien de la préservation des vues sur la vieille-ville depuis les Bas-Sablons ! »</a:t>
            </a:r>
          </a:p>
        </p:txBody>
      </p:sp>
      <p:pic>
        <p:nvPicPr>
          <p:cNvPr id="7" name="Image 6">
            <a:extLst>
              <a:ext uri="{FF2B5EF4-FFF2-40B4-BE49-F238E27FC236}">
                <a16:creationId xmlns:a16="http://schemas.microsoft.com/office/drawing/2014/main" id="{F229D529-F0C9-58D1-9DD5-D36DBF550B4C}"/>
              </a:ext>
            </a:extLst>
          </p:cNvPr>
          <p:cNvPicPr>
            <a:picLocks noChangeAspect="1"/>
          </p:cNvPicPr>
          <p:nvPr/>
        </p:nvPicPr>
        <p:blipFill>
          <a:blip r:embed="rId3"/>
          <a:stretch>
            <a:fillRect/>
          </a:stretch>
        </p:blipFill>
        <p:spPr>
          <a:xfrm>
            <a:off x="2368748" y="3600770"/>
            <a:ext cx="7454502" cy="1521327"/>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232038E7-090F-5A07-B86E-D2EABD54D5B5}"/>
              </a:ext>
            </a:extLst>
          </p:cNvPr>
          <p:cNvSpPr txBox="1"/>
          <p:nvPr/>
        </p:nvSpPr>
        <p:spPr>
          <a:xfrm>
            <a:off x="642071" y="161447"/>
            <a:ext cx="9181179" cy="558393"/>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903" b="1" dirty="0">
                <a:solidFill>
                  <a:srgbClr val="215F9A"/>
                </a:solidFill>
                <a:latin typeface="Liberation Sans"/>
                <a:ea typeface="Aptos"/>
                <a:cs typeface="Times New Roman" pitchFamily="18"/>
              </a:rPr>
              <a:t>Une réponse de la ville à l’APPSAM !</a:t>
            </a:r>
            <a:endParaRPr lang="fr-FR" sz="2903" b="1" dirty="0">
              <a:solidFill>
                <a:srgbClr val="215F9A"/>
              </a:solidFill>
              <a:latin typeface="Liberation Sans"/>
            </a:endParaRPr>
          </a:p>
        </p:txBody>
      </p:sp>
    </p:spTree>
    <p:extLst>
      <p:ext uri="{BB962C8B-B14F-4D97-AF65-F5344CB8AC3E}">
        <p14:creationId xmlns:p14="http://schemas.microsoft.com/office/powerpoint/2010/main" val="300518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21AAC043-621E-AC01-B1F1-1C569FEED7C8}"/>
              </a:ext>
            </a:extLst>
          </p:cNvPr>
          <p:cNvSpPr txBox="1"/>
          <p:nvPr/>
        </p:nvSpPr>
        <p:spPr>
          <a:xfrm>
            <a:off x="4196331" y="171450"/>
            <a:ext cx="3799338" cy="604110"/>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3200" b="1" dirty="0">
                <a:solidFill>
                  <a:srgbClr val="215F9A"/>
                </a:solidFill>
                <a:latin typeface="Liberation Sans"/>
              </a:rPr>
              <a:t>4/   Le  Règlement</a:t>
            </a:r>
            <a:r>
              <a:rPr lang="fr-FR" sz="2401" dirty="0">
                <a:solidFill>
                  <a:srgbClr val="FFFF00"/>
                </a:solidFill>
                <a:latin typeface="Aptos"/>
              </a:rPr>
              <a:t>: </a:t>
            </a:r>
            <a:endParaRPr lang="fr-FR" sz="2401" dirty="0">
              <a:solidFill>
                <a:srgbClr val="FFFF00"/>
              </a:solidFill>
              <a:latin typeface="Engravers MT" pitchFamily="18"/>
            </a:endParaRPr>
          </a:p>
        </p:txBody>
      </p:sp>
      <p:pic>
        <p:nvPicPr>
          <p:cNvPr id="5" name="Image 4">
            <a:extLst>
              <a:ext uri="{FF2B5EF4-FFF2-40B4-BE49-F238E27FC236}">
                <a16:creationId xmlns:a16="http://schemas.microsoft.com/office/drawing/2014/main" id="{0E3B7F1A-F968-5617-23C2-916D59284440}"/>
              </a:ext>
            </a:extLst>
          </p:cNvPr>
          <p:cNvPicPr>
            <a:picLocks noChangeAspect="1"/>
          </p:cNvPicPr>
          <p:nvPr/>
        </p:nvPicPr>
        <p:blipFill>
          <a:blip r:embed="rId2"/>
          <a:stretch>
            <a:fillRect/>
          </a:stretch>
        </p:blipFill>
        <p:spPr>
          <a:xfrm>
            <a:off x="259899" y="1025000"/>
            <a:ext cx="11672202" cy="4986586"/>
          </a:xfrm>
          <a:prstGeom prst="rect">
            <a:avLst/>
          </a:prstGeom>
        </p:spPr>
      </p:pic>
      <p:pic>
        <p:nvPicPr>
          <p:cNvPr id="3" name="Image 9">
            <a:extLst>
              <a:ext uri="{FF2B5EF4-FFF2-40B4-BE49-F238E27FC236}">
                <a16:creationId xmlns:a16="http://schemas.microsoft.com/office/drawing/2014/main" id="{2C1A6D9C-7E0A-0715-C4AA-A77BD8EB858F}"/>
              </a:ext>
            </a:extLst>
          </p:cNvPr>
          <p:cNvPicPr>
            <a:picLocks noChangeAspect="1"/>
          </p:cNvPicPr>
          <p:nvPr/>
        </p:nvPicPr>
        <p:blipFill>
          <a:blip r:embed="rId3">
            <a:lum/>
            <a:alphaModFix/>
          </a:blip>
          <a:srcRect/>
          <a:stretch>
            <a:fillRect/>
          </a:stretch>
        </p:blipFill>
        <p:spPr>
          <a:xfrm>
            <a:off x="10229906" y="5512585"/>
            <a:ext cx="1418822" cy="998002"/>
          </a:xfrm>
          <a:prstGeom prst="rect">
            <a:avLst/>
          </a:prstGeom>
          <a:noFill/>
          <a:ln cap="flat">
            <a:noFill/>
          </a:ln>
        </p:spPr>
      </p:pic>
    </p:spTree>
    <p:extLst>
      <p:ext uri="{BB962C8B-B14F-4D97-AF65-F5344CB8AC3E}">
        <p14:creationId xmlns:p14="http://schemas.microsoft.com/office/powerpoint/2010/main" val="342577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83A41B-E6EB-7278-E5EF-7870A309B8F3}"/>
              </a:ext>
            </a:extLst>
          </p:cNvPr>
          <p:cNvPicPr>
            <a:picLocks noChangeAspect="1"/>
          </p:cNvPicPr>
          <p:nvPr/>
        </p:nvPicPr>
        <p:blipFill>
          <a:blip r:embed="rId2"/>
          <a:stretch>
            <a:fillRect/>
          </a:stretch>
        </p:blipFill>
        <p:spPr>
          <a:xfrm>
            <a:off x="1014413" y="0"/>
            <a:ext cx="9859209" cy="6831023"/>
          </a:xfrm>
          <a:prstGeom prst="rect">
            <a:avLst/>
          </a:prstGeom>
        </p:spPr>
      </p:pic>
      <p:pic>
        <p:nvPicPr>
          <p:cNvPr id="4" name="Image 9">
            <a:extLst>
              <a:ext uri="{FF2B5EF4-FFF2-40B4-BE49-F238E27FC236}">
                <a16:creationId xmlns:a16="http://schemas.microsoft.com/office/drawing/2014/main" id="{F69C3E03-AC1F-D789-4F2B-0E19A6C9EBB5}"/>
              </a:ext>
            </a:extLst>
          </p:cNvPr>
          <p:cNvPicPr>
            <a:picLocks noChangeAspect="1"/>
          </p:cNvPicPr>
          <p:nvPr/>
        </p:nvPicPr>
        <p:blipFill>
          <a:blip r:embed="rId3">
            <a:lum/>
            <a:alphaModFix/>
          </a:blip>
          <a:srcRect/>
          <a:stretch>
            <a:fillRect/>
          </a:stretch>
        </p:blipFill>
        <p:spPr>
          <a:xfrm>
            <a:off x="10511039" y="5469723"/>
            <a:ext cx="1418822" cy="998002"/>
          </a:xfrm>
          <a:prstGeom prst="rect">
            <a:avLst/>
          </a:prstGeom>
          <a:noFill/>
          <a:ln cap="flat">
            <a:noFill/>
          </a:ln>
        </p:spPr>
      </p:pic>
    </p:spTree>
    <p:extLst>
      <p:ext uri="{BB962C8B-B14F-4D97-AF65-F5344CB8AC3E}">
        <p14:creationId xmlns:p14="http://schemas.microsoft.com/office/powerpoint/2010/main" val="1183502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E0EF-9750-385F-DC0C-F64B94227BA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A2FFA45-4497-DF35-6F33-3DB8AB53EEE1}"/>
              </a:ext>
            </a:extLst>
          </p:cNvPr>
          <p:cNvSpPr txBox="1"/>
          <p:nvPr/>
        </p:nvSpPr>
        <p:spPr>
          <a:xfrm>
            <a:off x="2541620" y="47666"/>
            <a:ext cx="7108759"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4-1/   LE REGLEMENT GRAPHIQUE  </a:t>
            </a:r>
          </a:p>
        </p:txBody>
      </p:sp>
      <p:sp>
        <p:nvSpPr>
          <p:cNvPr id="4" name="ZoneTexte 5">
            <a:extLst>
              <a:ext uri="{FF2B5EF4-FFF2-40B4-BE49-F238E27FC236}">
                <a16:creationId xmlns:a16="http://schemas.microsoft.com/office/drawing/2014/main" id="{CC521273-7A0B-36F7-0746-40FFCA11E663}"/>
              </a:ext>
            </a:extLst>
          </p:cNvPr>
          <p:cNvSpPr txBox="1"/>
          <p:nvPr/>
        </p:nvSpPr>
        <p:spPr>
          <a:xfrm>
            <a:off x="982413" y="1549538"/>
            <a:ext cx="10367637" cy="409442"/>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endParaRPr lang="fr-FR" sz="1935" b="1">
              <a:solidFill>
                <a:srgbClr val="000000"/>
              </a:solidFill>
              <a:latin typeface="Liberation Sans"/>
            </a:endParaRPr>
          </a:p>
        </p:txBody>
      </p:sp>
      <p:pic>
        <p:nvPicPr>
          <p:cNvPr id="5" name="Image 9">
            <a:extLst>
              <a:ext uri="{FF2B5EF4-FFF2-40B4-BE49-F238E27FC236}">
                <a16:creationId xmlns:a16="http://schemas.microsoft.com/office/drawing/2014/main" id="{C52DF000-8296-0943-CD7C-EC9E3009B712}"/>
              </a:ext>
            </a:extLst>
          </p:cNvPr>
          <p:cNvPicPr>
            <a:picLocks noChangeAspect="1"/>
          </p:cNvPicPr>
          <p:nvPr/>
        </p:nvPicPr>
        <p:blipFill>
          <a:blip r:embed="rId2">
            <a:lum/>
            <a:alphaModFix/>
          </a:blip>
          <a:srcRect/>
          <a:stretch>
            <a:fillRect/>
          </a:stretch>
        </p:blipFill>
        <p:spPr>
          <a:xfrm>
            <a:off x="528694" y="5641969"/>
            <a:ext cx="1418822" cy="998002"/>
          </a:xfrm>
          <a:prstGeom prst="rect">
            <a:avLst/>
          </a:prstGeom>
          <a:noFill/>
          <a:ln cap="flat">
            <a:noFill/>
          </a:ln>
        </p:spPr>
      </p:pic>
      <p:sp>
        <p:nvSpPr>
          <p:cNvPr id="6" name="ZoneTexte 7">
            <a:extLst>
              <a:ext uri="{FF2B5EF4-FFF2-40B4-BE49-F238E27FC236}">
                <a16:creationId xmlns:a16="http://schemas.microsoft.com/office/drawing/2014/main" id="{76F25F6A-2391-2A51-FABC-8E8A974979FB}"/>
              </a:ext>
            </a:extLst>
          </p:cNvPr>
          <p:cNvSpPr txBox="1"/>
          <p:nvPr/>
        </p:nvSpPr>
        <p:spPr>
          <a:xfrm>
            <a:off x="2741981" y="2470937"/>
            <a:ext cx="8346152" cy="446696"/>
          </a:xfrm>
          <a:prstGeom prst="rect">
            <a:avLst/>
          </a:prstGeom>
          <a:noFill/>
          <a:ln cap="flat">
            <a:noFill/>
          </a:ln>
        </p:spPr>
        <p:txBody>
          <a:bodyPr vert="horz" wrap="square" lIns="110588" tIns="55294" rIns="110588" bIns="55294" anchor="t" anchorCtr="0" compatLnSpc="1">
            <a:spAutoFit/>
          </a:bodyPr>
          <a:lstStyle/>
          <a:p>
            <a:pPr marL="345586" indent="-345586" defTabSz="1105875">
              <a:buClr>
                <a:srgbClr val="215F9A"/>
              </a:buClr>
              <a:buSzPct val="100000"/>
              <a:buFont typeface="Webdings" pitchFamily="18"/>
              <a:buChar char="8"/>
              <a:defRPr sz="1800" b="0" i="0" u="none" strike="noStrike" kern="0" cap="none" spc="0" baseline="0">
                <a:solidFill>
                  <a:srgbClr val="000000"/>
                </a:solidFill>
                <a:uFillTx/>
              </a:defRPr>
            </a:pPr>
            <a:endParaRPr lang="fr-FR" sz="2177" b="1">
              <a:solidFill>
                <a:srgbClr val="000000"/>
              </a:solidFill>
              <a:latin typeface="Liberation Sans"/>
            </a:endParaRPr>
          </a:p>
        </p:txBody>
      </p:sp>
      <p:sp>
        <p:nvSpPr>
          <p:cNvPr id="10" name="ZoneTexte 9">
            <a:extLst>
              <a:ext uri="{FF2B5EF4-FFF2-40B4-BE49-F238E27FC236}">
                <a16:creationId xmlns:a16="http://schemas.microsoft.com/office/drawing/2014/main" id="{F2F4BD4B-79CF-DD16-C57A-1B39614FDA05}"/>
              </a:ext>
            </a:extLst>
          </p:cNvPr>
          <p:cNvSpPr txBox="1"/>
          <p:nvPr/>
        </p:nvSpPr>
        <p:spPr>
          <a:xfrm>
            <a:off x="982413" y="917085"/>
            <a:ext cx="10702349" cy="4093428"/>
          </a:xfrm>
          <a:prstGeom prst="rect">
            <a:avLst/>
          </a:prstGeom>
          <a:noFill/>
        </p:spPr>
        <p:txBody>
          <a:bodyPr wrap="square">
            <a:spAutoFit/>
          </a:bodyPr>
          <a:lstStyle/>
          <a:p>
            <a:pPr marL="342900" indent="-342900" defTabSz="1105875">
              <a:buFont typeface="Wingdings" panose="05000000000000000000" pitchFamily="2" charset="2"/>
              <a:buChar char="Ø"/>
              <a:defRPr sz="1800" b="0" i="0" u="none" strike="noStrike" kern="0" cap="none" spc="0" baseline="0">
                <a:solidFill>
                  <a:srgbClr val="000000"/>
                </a:solidFill>
                <a:uFillTx/>
              </a:defRPr>
            </a:pPr>
            <a:r>
              <a:rPr lang="fr-FR" sz="2400" b="1" dirty="0">
                <a:solidFill>
                  <a:srgbClr val="215F9A"/>
                </a:solidFill>
                <a:latin typeface="Liberation Sans"/>
                <a:ea typeface="Aptos"/>
                <a:cs typeface="Times New Roman" pitchFamily="18"/>
              </a:rPr>
              <a:t>Un zonage  spécifique en faveur de la préservation du patrimoine </a:t>
            </a:r>
            <a:endParaRPr lang="fr-FR" sz="2400" b="1" dirty="0">
              <a:solidFill>
                <a:srgbClr val="215F9A"/>
              </a:solidFill>
              <a:latin typeface="Liberation Sans"/>
            </a:endParaRPr>
          </a:p>
          <a:p>
            <a:pPr algn="just"/>
            <a:endParaRPr lang="fr-FR" b="1" dirty="0">
              <a:latin typeface="Liberation Sans"/>
            </a:endParaRPr>
          </a:p>
          <a:p>
            <a:pPr algn="just"/>
            <a:r>
              <a:rPr lang="fr-FR" b="1" dirty="0">
                <a:latin typeface="Liberation Sans"/>
              </a:rPr>
              <a:t>Pour assurer la protection du patrimoine le futur PLU prévoit un découpage en zones et des règles spécifiques pour certains quartiers : </a:t>
            </a:r>
          </a:p>
          <a:p>
            <a:pPr algn="just"/>
            <a:endParaRPr lang="fr-FR" b="1" dirty="0">
              <a:latin typeface="Liberation Sans"/>
            </a:endParaRPr>
          </a:p>
          <a:p>
            <a:pPr marL="285750" indent="-285750" algn="just">
              <a:buFontTx/>
              <a:buChar char="-"/>
            </a:pPr>
            <a:r>
              <a:rPr lang="fr-FR" b="1" dirty="0">
                <a:highlight>
                  <a:srgbClr val="FFFF00"/>
                </a:highlight>
                <a:latin typeface="Liberation Sans"/>
              </a:rPr>
              <a:t>UI</a:t>
            </a:r>
            <a:r>
              <a:rPr lang="fr-FR" b="1" dirty="0">
                <a:latin typeface="Liberation Sans"/>
              </a:rPr>
              <a:t> : Intra-Muros; </a:t>
            </a:r>
          </a:p>
          <a:p>
            <a:pPr marL="285750" indent="-285750" algn="just">
              <a:buFontTx/>
              <a:buChar char="-"/>
            </a:pPr>
            <a:endParaRPr lang="fr-FR" b="1" dirty="0">
              <a:latin typeface="Liberation Sans"/>
            </a:endParaRPr>
          </a:p>
          <a:p>
            <a:pPr marL="285750" indent="-285750" algn="just">
              <a:buFontTx/>
              <a:buChar char="-"/>
            </a:pPr>
            <a:r>
              <a:rPr lang="fr-FR" b="1" dirty="0">
                <a:highlight>
                  <a:srgbClr val="FFFF00"/>
                </a:highlight>
                <a:latin typeface="Liberation Sans"/>
              </a:rPr>
              <a:t>UH </a:t>
            </a:r>
            <a:r>
              <a:rPr lang="fr-FR" b="1" dirty="0">
                <a:latin typeface="Liberation Sans"/>
              </a:rPr>
              <a:t>(Zone urbaine historique): Qui correspond aux centralités historiques de Saint-Malo, à savoir Paramé, Saint-Servan mais aussi les centres des quartiers de Rothéneuf, de Château-Malo, Rochebonne, Courtoisville et à Saint Ideuc avec des sous-secteurs (UH1, UH2 et UH3) ;</a:t>
            </a:r>
          </a:p>
          <a:p>
            <a:pPr marL="285750" indent="-285750" algn="just">
              <a:buFontTx/>
              <a:buChar char="-"/>
            </a:pPr>
            <a:endParaRPr lang="fr-FR" b="1" dirty="0">
              <a:latin typeface="Liberation Sans"/>
            </a:endParaRPr>
          </a:p>
          <a:p>
            <a:pPr marL="285750" indent="-285750" algn="just">
              <a:buFontTx/>
              <a:buChar char="-"/>
            </a:pPr>
            <a:r>
              <a:rPr lang="fr-FR" b="1" dirty="0" err="1">
                <a:highlight>
                  <a:srgbClr val="FFFF00"/>
                </a:highlight>
                <a:latin typeface="Liberation Sans"/>
              </a:rPr>
              <a:t>Ubal</a:t>
            </a:r>
            <a:r>
              <a:rPr lang="fr-FR" b="1" dirty="0">
                <a:highlight>
                  <a:srgbClr val="FFFF00"/>
                </a:highlight>
                <a:latin typeface="Liberation Sans"/>
              </a:rPr>
              <a:t> </a:t>
            </a:r>
            <a:r>
              <a:rPr lang="fr-FR" b="1" dirty="0">
                <a:latin typeface="Liberation Sans"/>
              </a:rPr>
              <a:t>(Zone urbaine balnéaire) correspond au quartier balnéaire situé le long de la plage du Sillon et sur une partie du boulevard du Rosais). </a:t>
            </a:r>
          </a:p>
          <a:p>
            <a:endParaRPr lang="fr-FR" sz="2000" b="1" dirty="0">
              <a:latin typeface="Liberation Sans"/>
            </a:endParaRPr>
          </a:p>
        </p:txBody>
      </p:sp>
    </p:spTree>
    <p:extLst>
      <p:ext uri="{BB962C8B-B14F-4D97-AF65-F5344CB8AC3E}">
        <p14:creationId xmlns:p14="http://schemas.microsoft.com/office/powerpoint/2010/main" val="4165030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additive="base">
                                        <p:cTn id="14" dur="10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10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 calcmode="lin" valueType="num">
                                      <p:cBhvr additive="base">
                                        <p:cTn id="26" dur="10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27" dur="10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 calcmode="lin" valueType="num">
                                      <p:cBhvr additive="base">
                                        <p:cTn id="32" dur="1000"/>
                                        <p:tgtEl>
                                          <p:spTgt spid="10">
                                            <p:txEl>
                                              <p:pRg st="6" end="6"/>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1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0">
                                            <p:txEl>
                                              <p:pRg st="8" end="8"/>
                                            </p:txEl>
                                          </p:spTgt>
                                        </p:tgtEl>
                                        <p:attrNameLst>
                                          <p:attrName>style.visibility</p:attrName>
                                        </p:attrNameLst>
                                      </p:cBhvr>
                                      <p:to>
                                        <p:strVal val="visible"/>
                                      </p:to>
                                    </p:set>
                                    <p:anim calcmode="lin" valueType="num">
                                      <p:cBhvr additive="base">
                                        <p:cTn id="38" dur="1000"/>
                                        <p:tgtEl>
                                          <p:spTgt spid="10">
                                            <p:txEl>
                                              <p:pRg st="8" end="8"/>
                                            </p:txEl>
                                          </p:spTgt>
                                        </p:tgtEl>
                                        <p:attrNameLst>
                                          <p:attrName>ppt_y</p:attrName>
                                        </p:attrNameLst>
                                      </p:cBhvr>
                                      <p:tavLst>
                                        <p:tav tm="0">
                                          <p:val>
                                            <p:strVal val="#ppt_y+#ppt_h*1.125000"/>
                                          </p:val>
                                        </p:tav>
                                        <p:tav tm="100000">
                                          <p:val>
                                            <p:strVal val="#ppt_y"/>
                                          </p:val>
                                        </p:tav>
                                      </p:tavLst>
                                    </p:anim>
                                    <p:animEffect transition="in" filter="wipe(up)">
                                      <p:cBhvr>
                                        <p:cTn id="39" dur="1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23D22B-C473-D047-15EE-02D1DD9C226C}"/>
              </a:ext>
            </a:extLst>
          </p:cNvPr>
          <p:cNvPicPr>
            <a:picLocks noChangeAspect="1"/>
          </p:cNvPicPr>
          <p:nvPr/>
        </p:nvPicPr>
        <p:blipFill>
          <a:blip r:embed="rId2"/>
          <a:srcRect t="5802"/>
          <a:stretch/>
        </p:blipFill>
        <p:spPr>
          <a:xfrm>
            <a:off x="4600577" y="0"/>
            <a:ext cx="7591423" cy="6888231"/>
          </a:xfrm>
          <a:prstGeom prst="rect">
            <a:avLst/>
          </a:prstGeom>
        </p:spPr>
      </p:pic>
      <p:sp>
        <p:nvSpPr>
          <p:cNvPr id="4" name="ZoneTexte 3">
            <a:extLst>
              <a:ext uri="{FF2B5EF4-FFF2-40B4-BE49-F238E27FC236}">
                <a16:creationId xmlns:a16="http://schemas.microsoft.com/office/drawing/2014/main" id="{8F44FE68-A72F-33A1-F8C1-200BD2592F5E}"/>
              </a:ext>
            </a:extLst>
          </p:cNvPr>
          <p:cNvSpPr txBox="1"/>
          <p:nvPr/>
        </p:nvSpPr>
        <p:spPr>
          <a:xfrm>
            <a:off x="114301" y="947260"/>
            <a:ext cx="4229100" cy="850332"/>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400" b="1" dirty="0">
                <a:solidFill>
                  <a:srgbClr val="215F9A"/>
                </a:solidFill>
                <a:latin typeface="Liberation Sans"/>
                <a:ea typeface="Aptos"/>
                <a:cs typeface="Times New Roman" pitchFamily="18"/>
              </a:rPr>
              <a:t>Zones en faveur de la</a:t>
            </a:r>
          </a:p>
          <a:p>
            <a:pPr defTabSz="1105875">
              <a:defRPr sz="1800" b="0" i="0" u="none" strike="noStrike" kern="0" cap="none" spc="0" baseline="0">
                <a:solidFill>
                  <a:srgbClr val="000000"/>
                </a:solidFill>
                <a:uFillTx/>
              </a:defRPr>
            </a:pPr>
            <a:r>
              <a:rPr lang="fr-FR" sz="2400" b="1" dirty="0">
                <a:solidFill>
                  <a:srgbClr val="215F9A"/>
                </a:solidFill>
                <a:latin typeface="Liberation Sans"/>
                <a:ea typeface="Aptos"/>
                <a:cs typeface="Times New Roman" pitchFamily="18"/>
              </a:rPr>
              <a:t>Préservation du patrimoine </a:t>
            </a:r>
            <a:endParaRPr lang="fr-FR" sz="2400" b="1" dirty="0">
              <a:solidFill>
                <a:srgbClr val="215F9A"/>
              </a:solidFill>
              <a:latin typeface="Liberation Sans"/>
            </a:endParaRPr>
          </a:p>
        </p:txBody>
      </p:sp>
      <p:pic>
        <p:nvPicPr>
          <p:cNvPr id="5" name="Image 9">
            <a:extLst>
              <a:ext uri="{FF2B5EF4-FFF2-40B4-BE49-F238E27FC236}">
                <a16:creationId xmlns:a16="http://schemas.microsoft.com/office/drawing/2014/main" id="{0F4D06B3-9BDA-0939-9AD1-E94401C81F8A}"/>
              </a:ext>
            </a:extLst>
          </p:cNvPr>
          <p:cNvPicPr>
            <a:picLocks noChangeAspect="1"/>
          </p:cNvPicPr>
          <p:nvPr/>
        </p:nvPicPr>
        <p:blipFill>
          <a:blip r:embed="rId3">
            <a:lum/>
            <a:alphaModFix/>
          </a:blip>
          <a:srcRect/>
          <a:stretch>
            <a:fillRect/>
          </a:stretch>
        </p:blipFill>
        <p:spPr>
          <a:xfrm>
            <a:off x="485832" y="5411739"/>
            <a:ext cx="1418822" cy="998002"/>
          </a:xfrm>
          <a:prstGeom prst="rect">
            <a:avLst/>
          </a:prstGeom>
          <a:noFill/>
          <a:ln cap="flat">
            <a:noFill/>
          </a:ln>
        </p:spPr>
      </p:pic>
    </p:spTree>
    <p:extLst>
      <p:ext uri="{BB962C8B-B14F-4D97-AF65-F5344CB8AC3E}">
        <p14:creationId xmlns:p14="http://schemas.microsoft.com/office/powerpoint/2010/main" val="2441805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DCD4-B947-1EC5-B54B-19A9421D79E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FEFCE9B-C479-1005-2FF4-DF97D4026B76}"/>
              </a:ext>
            </a:extLst>
          </p:cNvPr>
          <p:cNvPicPr>
            <a:picLocks noChangeAspect="1"/>
          </p:cNvPicPr>
          <p:nvPr/>
        </p:nvPicPr>
        <p:blipFill>
          <a:blip r:embed="rId2"/>
          <a:srcRect t="16282"/>
          <a:stretch/>
        </p:blipFill>
        <p:spPr>
          <a:xfrm>
            <a:off x="0" y="931198"/>
            <a:ext cx="12192000" cy="4995604"/>
          </a:xfrm>
          <a:prstGeom prst="rect">
            <a:avLst/>
          </a:prstGeom>
        </p:spPr>
      </p:pic>
      <p:sp>
        <p:nvSpPr>
          <p:cNvPr id="4" name="ZoneTexte 5">
            <a:extLst>
              <a:ext uri="{FF2B5EF4-FFF2-40B4-BE49-F238E27FC236}">
                <a16:creationId xmlns:a16="http://schemas.microsoft.com/office/drawing/2014/main" id="{8E193C84-AE85-805D-AB13-24A5AE859E21}"/>
              </a:ext>
            </a:extLst>
          </p:cNvPr>
          <p:cNvSpPr txBox="1"/>
          <p:nvPr/>
        </p:nvSpPr>
        <p:spPr>
          <a:xfrm>
            <a:off x="1039563" y="1578113"/>
            <a:ext cx="10367637" cy="409442"/>
          </a:xfrm>
          <a:prstGeom prst="rect">
            <a:avLst/>
          </a:prstGeom>
          <a:noFill/>
          <a:ln cap="flat">
            <a:noFill/>
          </a:ln>
        </p:spPr>
        <p:txBody>
          <a:bodyPr vert="horz" wrap="square" lIns="110588" tIns="55294" rIns="110588" bIns="55294" anchor="t" anchorCtr="0" compatLnSpc="1">
            <a:spAutoFit/>
          </a:bodyPr>
          <a:lstStyle/>
          <a:p>
            <a:pPr marL="0" marR="0" lvl="0" indent="0" algn="just" defTabSz="110587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935" b="1" i="0" u="none" strike="noStrike" kern="0" cap="none" spc="0" normalizeH="0" baseline="0" noProof="0">
              <a:ln>
                <a:noFill/>
              </a:ln>
              <a:solidFill>
                <a:srgbClr val="000000"/>
              </a:solidFill>
              <a:effectLst/>
              <a:uLnTx/>
              <a:uFillTx/>
              <a:latin typeface="Liberation Sans"/>
              <a:ea typeface="+mn-ea"/>
              <a:cs typeface="+mn-cs"/>
            </a:endParaRPr>
          </a:p>
        </p:txBody>
      </p:sp>
      <p:pic>
        <p:nvPicPr>
          <p:cNvPr id="5" name="Image 9">
            <a:extLst>
              <a:ext uri="{FF2B5EF4-FFF2-40B4-BE49-F238E27FC236}">
                <a16:creationId xmlns:a16="http://schemas.microsoft.com/office/drawing/2014/main" id="{81FDC41D-554C-A6FF-D290-66B627205AA7}"/>
              </a:ext>
            </a:extLst>
          </p:cNvPr>
          <p:cNvPicPr>
            <a:picLocks noChangeAspect="1"/>
          </p:cNvPicPr>
          <p:nvPr/>
        </p:nvPicPr>
        <p:blipFill>
          <a:blip r:embed="rId3">
            <a:lum/>
            <a:alphaModFix/>
          </a:blip>
          <a:srcRect/>
          <a:stretch>
            <a:fillRect/>
          </a:stretch>
        </p:blipFill>
        <p:spPr>
          <a:xfrm>
            <a:off x="1214494" y="5655460"/>
            <a:ext cx="1418822" cy="998002"/>
          </a:xfrm>
          <a:prstGeom prst="rect">
            <a:avLst/>
          </a:prstGeom>
          <a:noFill/>
          <a:ln cap="flat">
            <a:noFill/>
          </a:ln>
        </p:spPr>
      </p:pic>
      <p:sp>
        <p:nvSpPr>
          <p:cNvPr id="2" name="ZoneTexte 1">
            <a:extLst>
              <a:ext uri="{FF2B5EF4-FFF2-40B4-BE49-F238E27FC236}">
                <a16:creationId xmlns:a16="http://schemas.microsoft.com/office/drawing/2014/main" id="{FB6F4F13-35CF-F2AE-F188-D12C83490A46}"/>
              </a:ext>
            </a:extLst>
          </p:cNvPr>
          <p:cNvSpPr txBox="1"/>
          <p:nvPr/>
        </p:nvSpPr>
        <p:spPr>
          <a:xfrm>
            <a:off x="356176" y="204538"/>
            <a:ext cx="6744712" cy="1415772"/>
          </a:xfrm>
          <a:prstGeom prst="rect">
            <a:avLst/>
          </a:prstGeom>
          <a:noFill/>
        </p:spPr>
        <p:txBody>
          <a:bodyPr wrap="square">
            <a:spAutoFit/>
          </a:bodyPr>
          <a:lstStyle/>
          <a:p>
            <a:pPr marL="342900" indent="-342900" algn="just" defTabSz="1105875">
              <a:buFont typeface="Wingdings" panose="05000000000000000000" pitchFamily="2" charset="2"/>
              <a:buChar char="Ø"/>
              <a:defRPr sz="1800" b="0" i="0" u="none" strike="noStrike" kern="0" cap="none" spc="0" baseline="0">
                <a:solidFill>
                  <a:srgbClr val="000000"/>
                </a:solidFill>
                <a:uFillTx/>
              </a:defRPr>
            </a:pPr>
            <a:r>
              <a:rPr lang="fr-FR" sz="2400" b="1" dirty="0">
                <a:solidFill>
                  <a:srgbClr val="215F9A"/>
                </a:solidFill>
                <a:latin typeface="Liberation Sans"/>
                <a:ea typeface="Aptos"/>
                <a:cs typeface="Times New Roman" pitchFamily="18"/>
              </a:rPr>
              <a:t>Des cartes des gradations et typologie des éléments de patrimoine bâti protégés</a:t>
            </a:r>
            <a:endParaRPr lang="fr-FR" sz="2400" b="1" dirty="0">
              <a:solidFill>
                <a:srgbClr val="215F9A"/>
              </a:solidFill>
              <a:latin typeface="Liberation Sans"/>
            </a:endParaRPr>
          </a:p>
          <a:p>
            <a:pPr algn="just"/>
            <a:endParaRPr lang="fr-FR" b="1" dirty="0">
              <a:latin typeface="Liberation Sans"/>
            </a:endParaRPr>
          </a:p>
          <a:p>
            <a:endParaRPr lang="fr-FR" sz="2000" b="1" dirty="0">
              <a:latin typeface="Liberation Sans"/>
            </a:endParaRPr>
          </a:p>
        </p:txBody>
      </p:sp>
    </p:spTree>
    <p:extLst>
      <p:ext uri="{BB962C8B-B14F-4D97-AF65-F5344CB8AC3E}">
        <p14:creationId xmlns:p14="http://schemas.microsoft.com/office/powerpoint/2010/main" val="141202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strVal val="#ppt_w*0.70"/>
                                          </p:val>
                                        </p:tav>
                                        <p:tav tm="100000">
                                          <p:val>
                                            <p:strVal val="#ppt_w"/>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42694909-29E2-B88F-1968-E8F0369DD229}"/>
              </a:ext>
            </a:extLst>
          </p:cNvPr>
          <p:cNvPicPr>
            <a:picLocks noChangeAspect="1"/>
          </p:cNvPicPr>
          <p:nvPr/>
        </p:nvPicPr>
        <p:blipFill>
          <a:blip r:embed="rId2"/>
          <a:stretch>
            <a:fillRect/>
          </a:stretch>
        </p:blipFill>
        <p:spPr>
          <a:xfrm>
            <a:off x="508388" y="663783"/>
            <a:ext cx="5587608" cy="6194217"/>
          </a:xfrm>
          <a:prstGeom prst="rect">
            <a:avLst/>
          </a:prstGeom>
          <a:noFill/>
          <a:ln cap="flat">
            <a:noFill/>
          </a:ln>
        </p:spPr>
      </p:pic>
      <p:pic>
        <p:nvPicPr>
          <p:cNvPr id="3" name="Image 9">
            <a:extLst>
              <a:ext uri="{FF2B5EF4-FFF2-40B4-BE49-F238E27FC236}">
                <a16:creationId xmlns:a16="http://schemas.microsoft.com/office/drawing/2014/main" id="{A946F336-5BB3-0E86-9070-56F6DA5B784C}"/>
              </a:ext>
            </a:extLst>
          </p:cNvPr>
          <p:cNvPicPr>
            <a:picLocks noChangeAspect="1"/>
          </p:cNvPicPr>
          <p:nvPr/>
        </p:nvPicPr>
        <p:blipFill>
          <a:blip r:embed="rId3">
            <a:lum/>
            <a:alphaModFix/>
          </a:blip>
          <a:srcRect/>
          <a:stretch>
            <a:fillRect/>
          </a:stretch>
        </p:blipFill>
        <p:spPr>
          <a:xfrm>
            <a:off x="10073144" y="5695210"/>
            <a:ext cx="1418822" cy="998002"/>
          </a:xfrm>
          <a:prstGeom prst="rect">
            <a:avLst/>
          </a:prstGeom>
          <a:noFill/>
          <a:ln cap="flat">
            <a:noFill/>
          </a:ln>
        </p:spPr>
      </p:pic>
      <p:sp>
        <p:nvSpPr>
          <p:cNvPr id="4" name="ZoneTexte 4">
            <a:extLst>
              <a:ext uri="{FF2B5EF4-FFF2-40B4-BE49-F238E27FC236}">
                <a16:creationId xmlns:a16="http://schemas.microsoft.com/office/drawing/2014/main" id="{1FEA933C-63D7-7F0F-4656-356BE8F8D052}"/>
              </a:ext>
            </a:extLst>
          </p:cNvPr>
          <p:cNvSpPr txBox="1"/>
          <p:nvPr/>
        </p:nvSpPr>
        <p:spPr>
          <a:xfrm>
            <a:off x="762907" y="0"/>
            <a:ext cx="5587608" cy="48394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419" b="1" dirty="0">
                <a:solidFill>
                  <a:srgbClr val="215F9A"/>
                </a:solidFill>
                <a:latin typeface="Liberation Sans"/>
              </a:rPr>
              <a:t>Un exemple – Saint-Servan - Centre</a:t>
            </a:r>
            <a:endParaRPr lang="fr-FR" sz="2419" dirty="0">
              <a:solidFill>
                <a:srgbClr val="215F9A"/>
              </a:solidFill>
              <a:latin typeface="Liberation Sans"/>
            </a:endParaRPr>
          </a:p>
        </p:txBody>
      </p:sp>
      <p:pic>
        <p:nvPicPr>
          <p:cNvPr id="5" name="Image 6">
            <a:extLst>
              <a:ext uri="{FF2B5EF4-FFF2-40B4-BE49-F238E27FC236}">
                <a16:creationId xmlns:a16="http://schemas.microsoft.com/office/drawing/2014/main" id="{A926DBC2-9400-B35E-42C7-A4A197143495}"/>
              </a:ext>
            </a:extLst>
          </p:cNvPr>
          <p:cNvPicPr>
            <a:picLocks noChangeAspect="1"/>
          </p:cNvPicPr>
          <p:nvPr/>
        </p:nvPicPr>
        <p:blipFill>
          <a:blip r:embed="rId4"/>
          <a:stretch>
            <a:fillRect/>
          </a:stretch>
        </p:blipFill>
        <p:spPr>
          <a:xfrm>
            <a:off x="6464057" y="663783"/>
            <a:ext cx="5544866" cy="4530950"/>
          </a:xfrm>
          <a:prstGeom prst="rect">
            <a:avLst/>
          </a:prstGeom>
          <a:noFill/>
          <a:ln cap="flat">
            <a:noFill/>
          </a:ln>
        </p:spPr>
      </p:pic>
    </p:spTree>
    <p:extLst>
      <p:ext uri="{BB962C8B-B14F-4D97-AF65-F5344CB8AC3E}">
        <p14:creationId xmlns:p14="http://schemas.microsoft.com/office/powerpoint/2010/main" val="227431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edg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42FC316-0444-D79B-2A83-3D2CB9072D8D}"/>
              </a:ext>
            </a:extLst>
          </p:cNvPr>
          <p:cNvPicPr>
            <a:picLocks noChangeAspect="1"/>
          </p:cNvPicPr>
          <p:nvPr/>
        </p:nvPicPr>
        <p:blipFill>
          <a:blip r:embed="rId2"/>
          <a:stretch>
            <a:fillRect/>
          </a:stretch>
        </p:blipFill>
        <p:spPr>
          <a:xfrm>
            <a:off x="2084564" y="904044"/>
            <a:ext cx="10107436" cy="5953956"/>
          </a:xfrm>
          <a:prstGeom prst="rect">
            <a:avLst/>
          </a:prstGeom>
        </p:spPr>
      </p:pic>
      <p:sp>
        <p:nvSpPr>
          <p:cNvPr id="4" name="ZoneTexte 3">
            <a:extLst>
              <a:ext uri="{FF2B5EF4-FFF2-40B4-BE49-F238E27FC236}">
                <a16:creationId xmlns:a16="http://schemas.microsoft.com/office/drawing/2014/main" id="{09BDA5BB-B1DA-3FFD-1D51-7CDA61993366}"/>
              </a:ext>
            </a:extLst>
          </p:cNvPr>
          <p:cNvSpPr txBox="1"/>
          <p:nvPr/>
        </p:nvSpPr>
        <p:spPr>
          <a:xfrm>
            <a:off x="1399164" y="0"/>
            <a:ext cx="9073574" cy="461665"/>
          </a:xfrm>
          <a:prstGeom prst="rect">
            <a:avLst/>
          </a:prstGeom>
          <a:noFill/>
        </p:spPr>
        <p:txBody>
          <a:bodyPr wrap="square">
            <a:spAutoFit/>
          </a:bodyPr>
          <a:lstStyle/>
          <a:p>
            <a:pPr marL="342900" indent="-342900" algn="just" defTabSz="1105875">
              <a:buFont typeface="Wingdings" panose="05000000000000000000" pitchFamily="2" charset="2"/>
              <a:buChar char="Ø"/>
              <a:defRPr sz="1800" b="0" i="0" u="none" strike="noStrike" kern="0" cap="none" spc="0" baseline="0">
                <a:solidFill>
                  <a:srgbClr val="000000"/>
                </a:solidFill>
                <a:uFillTx/>
              </a:defRPr>
            </a:pPr>
            <a:r>
              <a:rPr lang="fr-FR" sz="2400" b="1" dirty="0">
                <a:solidFill>
                  <a:srgbClr val="215F9A"/>
                </a:solidFill>
                <a:latin typeface="Liberation Sans"/>
                <a:ea typeface="Aptos"/>
                <a:cs typeface="Times New Roman" pitchFamily="18"/>
              </a:rPr>
              <a:t>Autres dispositions de protection et de mise en valeur</a:t>
            </a:r>
            <a:endParaRPr lang="fr-FR" sz="2000" b="1" dirty="0">
              <a:latin typeface="Liberation Sans"/>
            </a:endParaRPr>
          </a:p>
        </p:txBody>
      </p:sp>
      <p:pic>
        <p:nvPicPr>
          <p:cNvPr id="6" name="Image 5">
            <a:extLst>
              <a:ext uri="{FF2B5EF4-FFF2-40B4-BE49-F238E27FC236}">
                <a16:creationId xmlns:a16="http://schemas.microsoft.com/office/drawing/2014/main" id="{DEA77324-A34C-4FAD-FBE0-8326AFBDC8E4}"/>
              </a:ext>
            </a:extLst>
          </p:cNvPr>
          <p:cNvPicPr>
            <a:picLocks noChangeAspect="1"/>
          </p:cNvPicPr>
          <p:nvPr/>
        </p:nvPicPr>
        <p:blipFill>
          <a:blip r:embed="rId3"/>
          <a:stretch>
            <a:fillRect/>
          </a:stretch>
        </p:blipFill>
        <p:spPr>
          <a:xfrm>
            <a:off x="257174" y="4038463"/>
            <a:ext cx="4778232" cy="1415772"/>
          </a:xfrm>
          <a:prstGeom prst="rect">
            <a:avLst/>
          </a:prstGeom>
        </p:spPr>
      </p:pic>
    </p:spTree>
    <p:extLst>
      <p:ext uri="{BB962C8B-B14F-4D97-AF65-F5344CB8AC3E}">
        <p14:creationId xmlns:p14="http://schemas.microsoft.com/office/powerpoint/2010/main" val="423057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999EF364-F235-53DA-1094-579A8D95EFEA}"/>
              </a:ext>
            </a:extLst>
          </p:cNvPr>
          <p:cNvPicPr>
            <a:picLocks noChangeAspect="1"/>
          </p:cNvPicPr>
          <p:nvPr/>
        </p:nvPicPr>
        <p:blipFill>
          <a:blip r:embed="rId2"/>
          <a:stretch>
            <a:fillRect/>
          </a:stretch>
        </p:blipFill>
        <p:spPr>
          <a:xfrm>
            <a:off x="336070" y="729229"/>
            <a:ext cx="6952918" cy="4620604"/>
          </a:xfrm>
          <a:prstGeom prst="rect">
            <a:avLst/>
          </a:prstGeom>
          <a:noFill/>
          <a:ln cap="flat">
            <a:noFill/>
          </a:ln>
        </p:spPr>
      </p:pic>
      <p:pic>
        <p:nvPicPr>
          <p:cNvPr id="3" name="Image 4">
            <a:extLst>
              <a:ext uri="{FF2B5EF4-FFF2-40B4-BE49-F238E27FC236}">
                <a16:creationId xmlns:a16="http://schemas.microsoft.com/office/drawing/2014/main" id="{A0D9E7F8-0319-1310-E8BC-63B717EE67F1}"/>
              </a:ext>
            </a:extLst>
          </p:cNvPr>
          <p:cNvPicPr>
            <a:picLocks noChangeAspect="1"/>
          </p:cNvPicPr>
          <p:nvPr/>
        </p:nvPicPr>
        <p:blipFill>
          <a:blip r:embed="rId3">
            <a:lum/>
            <a:alphaModFix/>
          </a:blip>
          <a:srcRect/>
          <a:stretch>
            <a:fillRect/>
          </a:stretch>
        </p:blipFill>
        <p:spPr>
          <a:xfrm>
            <a:off x="336070" y="5349833"/>
            <a:ext cx="1778887" cy="1251282"/>
          </a:xfrm>
          <a:prstGeom prst="rect">
            <a:avLst/>
          </a:prstGeom>
          <a:noFill/>
          <a:ln cap="flat">
            <a:noFill/>
          </a:ln>
        </p:spPr>
      </p:pic>
      <p:sp>
        <p:nvSpPr>
          <p:cNvPr id="4" name="Rectangle 3">
            <a:extLst>
              <a:ext uri="{FF2B5EF4-FFF2-40B4-BE49-F238E27FC236}">
                <a16:creationId xmlns:a16="http://schemas.microsoft.com/office/drawing/2014/main" id="{ACB2D674-7DDC-402C-A429-67F663444D3C}"/>
              </a:ext>
            </a:extLst>
          </p:cNvPr>
          <p:cNvSpPr/>
          <p:nvPr/>
        </p:nvSpPr>
        <p:spPr>
          <a:xfrm>
            <a:off x="210995" y="348717"/>
            <a:ext cx="5595095" cy="2087530"/>
          </a:xfrm>
          <a:prstGeom prst="rect">
            <a:avLst/>
          </a:prstGeom>
          <a:noFill/>
          <a:ln cap="flat">
            <a:noFill/>
            <a:prstDash val="solid"/>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4838">
                <a:solidFill>
                  <a:srgbClr val="215F9A"/>
                </a:solidFill>
                <a:latin typeface="Liberation Sans"/>
              </a:rPr>
              <a:t>PLU  et  Patrimoine</a:t>
            </a:r>
            <a:r>
              <a:rPr lang="fr-FR" sz="4001">
                <a:solidFill>
                  <a:srgbClr val="215F9A"/>
                </a:solidFill>
                <a:latin typeface="Liberation Sans"/>
              </a:rPr>
              <a:t>     </a:t>
            </a:r>
          </a:p>
          <a:p>
            <a:pPr algn="just" defTabSz="1105875">
              <a:defRPr sz="1800" b="0" i="0" u="none" strike="noStrike" kern="0" cap="none" spc="0" baseline="0">
                <a:solidFill>
                  <a:srgbClr val="000000"/>
                </a:solidFill>
                <a:uFillTx/>
              </a:defRPr>
            </a:pPr>
            <a:r>
              <a:rPr lang="fr-FR" sz="4001" kern="0">
                <a:solidFill>
                  <a:srgbClr val="215F9A"/>
                </a:solidFill>
                <a:latin typeface="Liberation Sans"/>
              </a:rPr>
              <a:t>                       </a:t>
            </a:r>
          </a:p>
          <a:p>
            <a:pPr algn="just" defTabSz="1105875">
              <a:defRPr sz="1800" b="0" i="0" u="none" strike="noStrike" kern="0" cap="none" spc="0" baseline="0">
                <a:solidFill>
                  <a:srgbClr val="000000"/>
                </a:solidFill>
                <a:uFillTx/>
              </a:defRPr>
            </a:pPr>
            <a:r>
              <a:rPr lang="fr-FR" sz="4001">
                <a:solidFill>
                  <a:srgbClr val="215F9A"/>
                </a:solidFill>
                <a:latin typeface="Liberation Sans"/>
              </a:rPr>
              <a:t>                               </a:t>
            </a:r>
          </a:p>
        </p:txBody>
      </p:sp>
      <p:sp>
        <p:nvSpPr>
          <p:cNvPr id="5" name="ZoneTexte 9">
            <a:extLst>
              <a:ext uri="{FF2B5EF4-FFF2-40B4-BE49-F238E27FC236}">
                <a16:creationId xmlns:a16="http://schemas.microsoft.com/office/drawing/2014/main" id="{75A6B54B-DBCF-BFC1-377E-771A99F7B58C}"/>
              </a:ext>
            </a:extLst>
          </p:cNvPr>
          <p:cNvSpPr txBox="1"/>
          <p:nvPr/>
        </p:nvSpPr>
        <p:spPr>
          <a:xfrm>
            <a:off x="7414063" y="729229"/>
            <a:ext cx="4903012" cy="3989653"/>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800" b="1" dirty="0">
                <a:solidFill>
                  <a:srgbClr val="215F9A"/>
                </a:solidFill>
                <a:latin typeface="Liberation Sans"/>
              </a:rPr>
              <a:t>Examen du PLU</a:t>
            </a:r>
          </a:p>
          <a:p>
            <a:pPr defTabSz="1105875">
              <a:defRPr sz="1800" b="0" i="0" u="none" strike="noStrike" kern="0" cap="none" spc="0" baseline="0">
                <a:solidFill>
                  <a:srgbClr val="000000"/>
                </a:solidFill>
                <a:uFillTx/>
              </a:defRPr>
            </a:pPr>
            <a:endParaRPr lang="fr-FR" sz="2800" b="1" dirty="0">
              <a:solidFill>
                <a:srgbClr val="215F9A"/>
              </a:solidFill>
              <a:latin typeface="Liberation Sans"/>
            </a:endParaRPr>
          </a:p>
          <a:p>
            <a:pPr defTabSz="1105875">
              <a:defRPr sz="1800" b="0" i="0" u="none" strike="noStrike" kern="0" cap="none" spc="0" baseline="0">
                <a:solidFill>
                  <a:srgbClr val="000000"/>
                </a:solidFill>
                <a:uFillTx/>
              </a:defRPr>
            </a:pPr>
            <a:r>
              <a:rPr lang="fr-FR" sz="2000" dirty="0">
                <a:solidFill>
                  <a:srgbClr val="215F9A"/>
                </a:solidFill>
                <a:latin typeface="Liberation Sans"/>
              </a:rPr>
              <a:t>Généralités</a:t>
            </a:r>
          </a:p>
          <a:p>
            <a:pPr marL="342900" indent="-342900" defTabSz="1105875">
              <a:buFontTx/>
              <a:buChar char="-"/>
              <a:defRPr sz="1800" b="0" i="0" u="none" strike="noStrike" kern="0" cap="none" spc="0" baseline="0">
                <a:solidFill>
                  <a:srgbClr val="000000"/>
                </a:solidFill>
                <a:uFillTx/>
              </a:defRPr>
            </a:pPr>
            <a:endParaRPr lang="fr-FR" sz="2400" dirty="0">
              <a:solidFill>
                <a:srgbClr val="215F9A"/>
              </a:solidFill>
              <a:latin typeface="Liberation Sans"/>
            </a:endParaRPr>
          </a:p>
          <a:p>
            <a:pPr marL="342900" indent="-342900" defTabSz="1105875">
              <a:buFontTx/>
              <a:buChar char="-"/>
              <a:defRPr sz="1800" b="0" i="0" u="none" strike="noStrike" kern="0" cap="none" spc="0" baseline="0">
                <a:solidFill>
                  <a:srgbClr val="000000"/>
                </a:solidFill>
                <a:uFillTx/>
              </a:defRPr>
            </a:pPr>
            <a:r>
              <a:rPr lang="fr-FR" sz="2400" dirty="0">
                <a:solidFill>
                  <a:srgbClr val="215F9A"/>
                </a:solidFill>
                <a:latin typeface="Liberation Sans"/>
              </a:rPr>
              <a:t>Rapport de présentation </a:t>
            </a:r>
          </a:p>
          <a:p>
            <a:pPr marL="342900" indent="-342900" defTabSz="1105875">
              <a:buFontTx/>
              <a:buChar char="-"/>
              <a:defRPr sz="1800" b="0" i="0" u="none" strike="noStrike" kern="0" cap="none" spc="0" baseline="0">
                <a:solidFill>
                  <a:srgbClr val="000000"/>
                </a:solidFill>
                <a:uFillTx/>
              </a:defRPr>
            </a:pPr>
            <a:r>
              <a:rPr lang="fr-FR" sz="2400" dirty="0">
                <a:solidFill>
                  <a:srgbClr val="215F9A"/>
                </a:solidFill>
                <a:latin typeface="Liberation Sans"/>
              </a:rPr>
              <a:t>PADD </a:t>
            </a:r>
            <a:r>
              <a:rPr lang="fr-FR" sz="1600" dirty="0">
                <a:solidFill>
                  <a:srgbClr val="215F9A"/>
                </a:solidFill>
                <a:latin typeface="Liberation Sans"/>
              </a:rPr>
              <a:t>(Projet d’Aménagement et Développement durable)</a:t>
            </a:r>
          </a:p>
          <a:p>
            <a:pPr marL="342900" indent="-342900" defTabSz="1105875">
              <a:buFontTx/>
              <a:buChar char="-"/>
              <a:defRPr sz="1800" b="0" i="0" u="none" strike="noStrike" kern="0" cap="none" spc="0" baseline="0">
                <a:solidFill>
                  <a:srgbClr val="000000"/>
                </a:solidFill>
                <a:uFillTx/>
              </a:defRPr>
            </a:pPr>
            <a:r>
              <a:rPr lang="fr-FR" sz="2400" dirty="0">
                <a:solidFill>
                  <a:srgbClr val="215F9A"/>
                </a:solidFill>
                <a:latin typeface="Liberation Sans"/>
              </a:rPr>
              <a:t>OAP </a:t>
            </a:r>
            <a:r>
              <a:rPr lang="fr-FR" sz="1600" dirty="0">
                <a:solidFill>
                  <a:srgbClr val="215F9A"/>
                </a:solidFill>
                <a:latin typeface="Liberation Sans"/>
              </a:rPr>
              <a:t>(Opérations d’Aménagement et Programmation)</a:t>
            </a:r>
          </a:p>
          <a:p>
            <a:pPr marL="342900" indent="-342900" defTabSz="1105875">
              <a:buFontTx/>
              <a:buChar char="-"/>
              <a:defRPr sz="1800" b="0" i="0" u="none" strike="noStrike" kern="0" cap="none" spc="0" baseline="0">
                <a:solidFill>
                  <a:srgbClr val="000000"/>
                </a:solidFill>
                <a:uFillTx/>
              </a:defRPr>
            </a:pPr>
            <a:r>
              <a:rPr lang="fr-FR" sz="2400" dirty="0">
                <a:solidFill>
                  <a:srgbClr val="215F9A"/>
                </a:solidFill>
                <a:latin typeface="Liberation Sans"/>
              </a:rPr>
              <a:t>Règlement</a:t>
            </a:r>
          </a:p>
          <a:p>
            <a:pPr marL="342900" indent="-342900" defTabSz="1105875">
              <a:buFontTx/>
              <a:buChar char="-"/>
              <a:defRPr sz="1800" b="0" i="0" u="none" strike="noStrike" kern="0" cap="none" spc="0" baseline="0">
                <a:solidFill>
                  <a:srgbClr val="000000"/>
                </a:solidFill>
                <a:uFillTx/>
              </a:defRPr>
            </a:pPr>
            <a:r>
              <a:rPr lang="fr-FR" sz="2400" dirty="0">
                <a:solidFill>
                  <a:srgbClr val="215F9A"/>
                </a:solidFill>
                <a:latin typeface="Liberation Sans"/>
              </a:rPr>
              <a:t>Enquête publique </a:t>
            </a:r>
            <a:r>
              <a:rPr lang="fr-FR" sz="1600" dirty="0">
                <a:solidFill>
                  <a:srgbClr val="215F9A"/>
                </a:solidFill>
                <a:latin typeface="Liberation Sans"/>
              </a:rPr>
              <a:t>(Déroulement)</a:t>
            </a:r>
            <a:endParaRPr lang="fr-FR" sz="1600" dirty="0">
              <a:solidFill>
                <a:srgbClr val="000000"/>
              </a:solidFill>
              <a:latin typeface="Apto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20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8" dur="2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20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4" dur="2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20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0" dur="20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20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6" dur="2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p:cTn id="41" dur="20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42" dur="20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p:cTn id="47" dur="20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48" dur="2000"/>
                                        <p:tgtEl>
                                          <p:spTgt spid="5">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 calcmode="lin" valueType="num">
                                      <p:cBhvr>
                                        <p:cTn id="53" dur="20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54"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B6DF5-786C-7B1C-39EF-0E33A567B611}"/>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DD97A0F2-A3E8-F726-88ED-D815E289795D}"/>
              </a:ext>
            </a:extLst>
          </p:cNvPr>
          <p:cNvSpPr txBox="1"/>
          <p:nvPr/>
        </p:nvSpPr>
        <p:spPr>
          <a:xfrm>
            <a:off x="8741033" y="6246924"/>
            <a:ext cx="2840024" cy="472830"/>
          </a:xfrm>
          <a:prstGeom prst="rect">
            <a:avLst/>
          </a:prstGeom>
          <a:noFill/>
          <a:ln cap="flat">
            <a:noFill/>
          </a:ln>
        </p:spPr>
        <p:txBody>
          <a:bodyPr vert="horz" wrap="square" lIns="0" tIns="0" rIns="0" bIns="0" anchor="t" anchorCtr="0" compatLnSpc="1">
            <a:noAutofit/>
          </a:bodyPr>
          <a:lstStyle/>
          <a:p>
            <a:pPr algn="r" defTabSz="1105875" hangingPunct="0">
              <a:defRPr sz="1800" b="0" i="0" u="none" strike="noStrike" kern="0" cap="none" spc="0" baseline="0">
                <a:solidFill>
                  <a:srgbClr val="000000"/>
                </a:solidFill>
                <a:uFillTx/>
              </a:defRPr>
            </a:pPr>
            <a:fld id="{E480D7F2-0BDB-41BA-92EF-CA6823E94846}" type="slidenum">
              <a:rPr lang="fr-FR" sz="1693">
                <a:solidFill>
                  <a:srgbClr val="000000"/>
                </a:solidFill>
                <a:latin typeface="Liberation Serif" pitchFamily="18"/>
                <a:ea typeface="Segoe UI" pitchFamily="2"/>
                <a:cs typeface="Tahoma" pitchFamily="2"/>
              </a:rPr>
              <a:pPr algn="r" defTabSz="1105875" hangingPunct="0">
                <a:defRPr sz="1800" b="0" i="0" u="none" strike="noStrike" kern="0" cap="none" spc="0" baseline="0">
                  <a:solidFill>
                    <a:srgbClr val="000000"/>
                  </a:solidFill>
                  <a:uFillTx/>
                </a:defRPr>
              </a:pPr>
              <a:t>20</a:t>
            </a:fld>
            <a:endParaRPr lang="fr-FR" sz="1693">
              <a:solidFill>
                <a:srgbClr val="000000"/>
              </a:solidFill>
              <a:latin typeface="Liberation Serif" pitchFamily="18"/>
              <a:ea typeface="Segoe UI" pitchFamily="2"/>
              <a:cs typeface="Tahoma" pitchFamily="2"/>
            </a:endParaRPr>
          </a:p>
        </p:txBody>
      </p:sp>
      <p:sp>
        <p:nvSpPr>
          <p:cNvPr id="3" name="ZoneTexte 7">
            <a:extLst>
              <a:ext uri="{FF2B5EF4-FFF2-40B4-BE49-F238E27FC236}">
                <a16:creationId xmlns:a16="http://schemas.microsoft.com/office/drawing/2014/main" id="{FC77CDA9-E29F-192C-AF83-66D5E2E017F1}"/>
              </a:ext>
            </a:extLst>
          </p:cNvPr>
          <p:cNvSpPr txBox="1"/>
          <p:nvPr/>
        </p:nvSpPr>
        <p:spPr>
          <a:xfrm>
            <a:off x="484145" y="72892"/>
            <a:ext cx="8388393" cy="850332"/>
          </a:xfrm>
          <a:prstGeom prst="rect">
            <a:avLst/>
          </a:prstGeom>
          <a:noFill/>
          <a:ln cap="flat">
            <a:noFill/>
          </a:ln>
        </p:spPr>
        <p:txBody>
          <a:bodyPr vert="horz" wrap="square" lIns="110588" tIns="55294" rIns="110588" bIns="55294" anchor="t" anchorCtr="0" compatLnSpc="1">
            <a:spAutoFit/>
          </a:bodyPr>
          <a:lstStyle/>
          <a:p>
            <a:pPr marL="342900" indent="-342900" algn="just" defTabSz="1105875">
              <a:buFont typeface="Wingdings" panose="05000000000000000000" pitchFamily="2" charset="2"/>
              <a:buChar char="Ø"/>
              <a:defRPr sz="1800" b="0" i="0" u="none" strike="noStrike" kern="0" cap="none" spc="0" baseline="0">
                <a:solidFill>
                  <a:srgbClr val="000000"/>
                </a:solidFill>
                <a:uFillTx/>
              </a:defRPr>
            </a:pPr>
            <a:r>
              <a:rPr lang="fr-FR" sz="2400" b="1" dirty="0">
                <a:solidFill>
                  <a:schemeClr val="tx2">
                    <a:lumMod val="75000"/>
                    <a:lumOff val="25000"/>
                  </a:schemeClr>
                </a:solidFill>
                <a:latin typeface="Liberation Sans"/>
              </a:rPr>
              <a:t>Le règlement graphique prévoit également la préservation et la valorisation de certaines vues</a:t>
            </a:r>
            <a:endParaRPr lang="fr-FR" sz="2400" b="1" dirty="0">
              <a:solidFill>
                <a:schemeClr val="tx2">
                  <a:lumMod val="75000"/>
                  <a:lumOff val="25000"/>
                </a:schemeClr>
              </a:solidFill>
              <a:highlight>
                <a:srgbClr val="FFFF00"/>
              </a:highlight>
              <a:latin typeface="Liberation Sans"/>
            </a:endParaRPr>
          </a:p>
        </p:txBody>
      </p:sp>
      <p:pic>
        <p:nvPicPr>
          <p:cNvPr id="5" name="Image 3">
            <a:extLst>
              <a:ext uri="{FF2B5EF4-FFF2-40B4-BE49-F238E27FC236}">
                <a16:creationId xmlns:a16="http://schemas.microsoft.com/office/drawing/2014/main" id="{5F400921-D94C-8D8F-B47F-9BAB9D72A1F6}"/>
              </a:ext>
            </a:extLst>
          </p:cNvPr>
          <p:cNvPicPr>
            <a:picLocks noChangeAspect="1"/>
          </p:cNvPicPr>
          <p:nvPr/>
        </p:nvPicPr>
        <p:blipFill>
          <a:blip r:embed="rId2">
            <a:lum/>
            <a:alphaModFix/>
          </a:blip>
          <a:srcRect/>
          <a:stretch>
            <a:fillRect/>
          </a:stretch>
        </p:blipFill>
        <p:spPr>
          <a:xfrm>
            <a:off x="610943" y="5613696"/>
            <a:ext cx="1418822" cy="998002"/>
          </a:xfrm>
          <a:prstGeom prst="rect">
            <a:avLst/>
          </a:prstGeom>
          <a:noFill/>
          <a:ln cap="flat">
            <a:noFill/>
          </a:ln>
        </p:spPr>
      </p:pic>
      <p:sp>
        <p:nvSpPr>
          <p:cNvPr id="7" name="ZoneTexte 6">
            <a:extLst>
              <a:ext uri="{FF2B5EF4-FFF2-40B4-BE49-F238E27FC236}">
                <a16:creationId xmlns:a16="http://schemas.microsoft.com/office/drawing/2014/main" id="{48EC4468-B5F6-1F5D-7BD1-6BF89550086F}"/>
              </a:ext>
            </a:extLst>
          </p:cNvPr>
          <p:cNvSpPr txBox="1"/>
          <p:nvPr/>
        </p:nvSpPr>
        <p:spPr>
          <a:xfrm>
            <a:off x="484145" y="1268101"/>
            <a:ext cx="6196882" cy="3970318"/>
          </a:xfrm>
          <a:prstGeom prst="rect">
            <a:avLst/>
          </a:prstGeom>
          <a:noFill/>
        </p:spPr>
        <p:txBody>
          <a:bodyPr wrap="square">
            <a:spAutoFit/>
          </a:bodyPr>
          <a:lstStyle/>
          <a:p>
            <a:pPr marL="285769" indent="-285769" algn="just" defTabSz="1105875">
              <a:buSzPct val="100000"/>
              <a:buFont typeface="Arial" pitchFamily="34"/>
              <a:buChar char="•"/>
              <a:defRPr sz="1800" b="0" i="0" u="none" strike="noStrike" kern="0" cap="none" spc="0" baseline="0">
                <a:solidFill>
                  <a:srgbClr val="000000"/>
                </a:solidFill>
                <a:uFillTx/>
              </a:defRPr>
            </a:pPr>
            <a:r>
              <a:rPr lang="fr-FR" b="1" dirty="0">
                <a:solidFill>
                  <a:srgbClr val="000000"/>
                </a:solidFill>
                <a:latin typeface="Liberation Sans"/>
              </a:rPr>
              <a:t>18 « cônes de vue » à préserver sont prévus au règlement graphique sur certains secteurs pour assurer la protection des vues sur des éléments de bâtis identifiés, vers le littoral, sur des perspectives sur la ville et sur le grand paysage. </a:t>
            </a:r>
          </a:p>
          <a:p>
            <a:pPr marL="285769" indent="-285769" algn="just" defTabSz="1105875">
              <a:buSzPct val="100000"/>
              <a:buFont typeface="Arial" pitchFamily="34"/>
              <a:buChar char="•"/>
              <a:defRPr sz="1800" b="0" i="0" u="none" strike="noStrike" kern="0" cap="none" spc="0" baseline="0">
                <a:solidFill>
                  <a:srgbClr val="000000"/>
                </a:solidFill>
                <a:uFillTx/>
              </a:defRPr>
            </a:pPr>
            <a:endParaRPr lang="fr-FR" b="1" dirty="0">
              <a:solidFill>
                <a:srgbClr val="000000"/>
              </a:solidFill>
              <a:highlight>
                <a:srgbClr val="FFFF00"/>
              </a:highlight>
              <a:latin typeface="Liberation Sans"/>
            </a:endParaRPr>
          </a:p>
          <a:p>
            <a:pPr marL="285769" indent="-285769" algn="just" defTabSz="1105875">
              <a:buSzPct val="100000"/>
              <a:buFont typeface="Arial" pitchFamily="34"/>
              <a:buChar char="•"/>
              <a:defRPr sz="1800" b="0" i="0" u="none" strike="noStrike" kern="0" cap="none" spc="0" baseline="0">
                <a:solidFill>
                  <a:srgbClr val="000000"/>
                </a:solidFill>
                <a:uFillTx/>
              </a:defRPr>
            </a:pPr>
            <a:r>
              <a:rPr lang="fr-FR" b="1" dirty="0">
                <a:solidFill>
                  <a:srgbClr val="000000"/>
                </a:solidFill>
                <a:latin typeface="Liberation Sans"/>
              </a:rPr>
              <a:t>Ces éléments visent à inscrire les projets de constructions dans la morphologie urbaine existante et éviter que des éléments bloquent la vue.</a:t>
            </a:r>
          </a:p>
          <a:p>
            <a:pPr marL="285769" indent="-285769" algn="just" defTabSz="1105875">
              <a:buSzPct val="100000"/>
              <a:buFont typeface="Arial" pitchFamily="34"/>
              <a:buChar char="•"/>
              <a:defRPr sz="1800" b="0" i="0" u="none" strike="noStrike" kern="0" cap="none" spc="0" baseline="0">
                <a:solidFill>
                  <a:srgbClr val="000000"/>
                </a:solidFill>
                <a:uFillTx/>
              </a:defRPr>
            </a:pPr>
            <a:endParaRPr lang="fr-FR" b="1" dirty="0">
              <a:solidFill>
                <a:srgbClr val="000000"/>
              </a:solidFill>
              <a:latin typeface="Liberation Sans"/>
            </a:endParaRPr>
          </a:p>
          <a:p>
            <a:pPr marL="285769" indent="-285769" algn="just" defTabSz="1105875">
              <a:buSzPct val="100000"/>
              <a:buFont typeface="Arial" pitchFamily="34"/>
              <a:buChar char="•"/>
              <a:defRPr sz="1800" b="0" i="0" u="none" strike="noStrike" kern="0" cap="none" spc="0" baseline="0">
                <a:solidFill>
                  <a:srgbClr val="000000"/>
                </a:solidFill>
                <a:uFillTx/>
              </a:defRPr>
            </a:pPr>
            <a:r>
              <a:rPr lang="fr-FR" b="1" dirty="0">
                <a:solidFill>
                  <a:srgbClr val="000000"/>
                </a:solidFill>
                <a:latin typeface="Liberation Sans"/>
              </a:rPr>
              <a:t> Ainsi, au sein des cônes de vue repérés, toute implantation de construction ou installation de nature à porter atteinte à la qualité d’une vue remarquable est interdite.</a:t>
            </a:r>
          </a:p>
        </p:txBody>
      </p:sp>
      <p:pic>
        <p:nvPicPr>
          <p:cNvPr id="9" name="Image 8">
            <a:extLst>
              <a:ext uri="{FF2B5EF4-FFF2-40B4-BE49-F238E27FC236}">
                <a16:creationId xmlns:a16="http://schemas.microsoft.com/office/drawing/2014/main" id="{C6888055-EFFE-A7B0-2FB9-6C21BCA47FA8}"/>
              </a:ext>
            </a:extLst>
          </p:cNvPr>
          <p:cNvPicPr>
            <a:picLocks noChangeAspect="1"/>
          </p:cNvPicPr>
          <p:nvPr/>
        </p:nvPicPr>
        <p:blipFill>
          <a:blip r:embed="rId3"/>
          <a:stretch>
            <a:fillRect/>
          </a:stretch>
        </p:blipFill>
        <p:spPr>
          <a:xfrm>
            <a:off x="7129463" y="-80340"/>
            <a:ext cx="5062537" cy="6938340"/>
          </a:xfrm>
          <a:prstGeom prst="rect">
            <a:avLst/>
          </a:prstGeom>
        </p:spPr>
      </p:pic>
    </p:spTree>
    <p:extLst>
      <p:ext uri="{BB962C8B-B14F-4D97-AF65-F5344CB8AC3E}">
        <p14:creationId xmlns:p14="http://schemas.microsoft.com/office/powerpoint/2010/main" val="1089624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10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10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10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36D97BA7-1938-E990-3303-C251F45B1548}"/>
              </a:ext>
            </a:extLst>
          </p:cNvPr>
          <p:cNvPicPr>
            <a:picLocks noChangeAspect="1"/>
          </p:cNvPicPr>
          <p:nvPr/>
        </p:nvPicPr>
        <p:blipFill>
          <a:blip r:embed="rId2"/>
          <a:stretch>
            <a:fillRect/>
          </a:stretch>
        </p:blipFill>
        <p:spPr>
          <a:xfrm>
            <a:off x="215" y="476878"/>
            <a:ext cx="12191578" cy="6381123"/>
          </a:xfrm>
          <a:prstGeom prst="rect">
            <a:avLst/>
          </a:prstGeom>
          <a:noFill/>
          <a:ln cap="flat">
            <a:noFill/>
          </a:ln>
        </p:spPr>
      </p:pic>
      <p:sp>
        <p:nvSpPr>
          <p:cNvPr id="3" name="ZoneTexte 1">
            <a:extLst>
              <a:ext uri="{FF2B5EF4-FFF2-40B4-BE49-F238E27FC236}">
                <a16:creationId xmlns:a16="http://schemas.microsoft.com/office/drawing/2014/main" id="{39864A83-215E-3293-DE06-21D15B3E9122}"/>
              </a:ext>
            </a:extLst>
          </p:cNvPr>
          <p:cNvSpPr txBox="1"/>
          <p:nvPr/>
        </p:nvSpPr>
        <p:spPr>
          <a:xfrm>
            <a:off x="2363547" y="-26"/>
            <a:ext cx="8157092"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Cônes de vue sur l’Intra-Muros?</a:t>
            </a:r>
            <a:r>
              <a:rPr lang="fr-FR" sz="2000" dirty="0">
                <a:solidFill>
                  <a:srgbClr val="FFFFFF"/>
                </a:solidFill>
                <a:latin typeface="Aptos"/>
              </a:rPr>
              <a:t> 98 et suivantes</a:t>
            </a:r>
          </a:p>
        </p:txBody>
      </p:sp>
      <p:pic>
        <p:nvPicPr>
          <p:cNvPr id="4" name="Image 4">
            <a:extLst>
              <a:ext uri="{FF2B5EF4-FFF2-40B4-BE49-F238E27FC236}">
                <a16:creationId xmlns:a16="http://schemas.microsoft.com/office/drawing/2014/main" id="{493A0DE2-74C2-6727-F365-DBE9A393B46A}"/>
              </a:ext>
            </a:extLst>
          </p:cNvPr>
          <p:cNvPicPr>
            <a:picLocks noChangeAspect="1"/>
          </p:cNvPicPr>
          <p:nvPr/>
        </p:nvPicPr>
        <p:blipFill>
          <a:blip r:embed="rId3">
            <a:lum/>
            <a:alphaModFix/>
          </a:blip>
          <a:srcRect/>
          <a:stretch>
            <a:fillRect/>
          </a:stretch>
        </p:blipFill>
        <p:spPr>
          <a:xfrm>
            <a:off x="8438287" y="5743582"/>
            <a:ext cx="1418822" cy="998002"/>
          </a:xfrm>
          <a:prstGeom prst="rect">
            <a:avLst/>
          </a:prstGeom>
          <a:noFill/>
          <a:ln cap="flat">
            <a:noFill/>
          </a:ln>
        </p:spPr>
      </p:pic>
      <p:sp>
        <p:nvSpPr>
          <p:cNvPr id="5" name="ZoneTexte 4">
            <a:extLst>
              <a:ext uri="{FF2B5EF4-FFF2-40B4-BE49-F238E27FC236}">
                <a16:creationId xmlns:a16="http://schemas.microsoft.com/office/drawing/2014/main" id="{A0BA1273-8DFB-D371-7574-69B770CA185B}"/>
              </a:ext>
            </a:extLst>
          </p:cNvPr>
          <p:cNvSpPr txBox="1"/>
          <p:nvPr/>
        </p:nvSpPr>
        <p:spPr>
          <a:xfrm>
            <a:off x="4816614" y="2926493"/>
            <a:ext cx="465631"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FFFFFF"/>
                </a:solidFill>
                <a:latin typeface="Aptos"/>
              </a:rPr>
              <a:t>1</a:t>
            </a:r>
          </a:p>
        </p:txBody>
      </p:sp>
      <p:sp>
        <p:nvSpPr>
          <p:cNvPr id="6" name="ZoneTexte 5">
            <a:extLst>
              <a:ext uri="{FF2B5EF4-FFF2-40B4-BE49-F238E27FC236}">
                <a16:creationId xmlns:a16="http://schemas.microsoft.com/office/drawing/2014/main" id="{2B11BDD1-309D-B366-BD05-DB7B829FA89F}"/>
              </a:ext>
            </a:extLst>
          </p:cNvPr>
          <p:cNvSpPr txBox="1"/>
          <p:nvPr/>
        </p:nvSpPr>
        <p:spPr>
          <a:xfrm>
            <a:off x="10055008" y="2423981"/>
            <a:ext cx="465631"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FFFFFF"/>
                </a:solidFill>
                <a:latin typeface="Aptos"/>
              </a:rPr>
              <a:t>2</a:t>
            </a:r>
          </a:p>
        </p:txBody>
      </p:sp>
      <p:sp>
        <p:nvSpPr>
          <p:cNvPr id="7" name="ZoneTexte 6">
            <a:extLst>
              <a:ext uri="{FF2B5EF4-FFF2-40B4-BE49-F238E27FC236}">
                <a16:creationId xmlns:a16="http://schemas.microsoft.com/office/drawing/2014/main" id="{0BAACB55-6751-1C00-55C9-A50E6845F4B7}"/>
              </a:ext>
            </a:extLst>
          </p:cNvPr>
          <p:cNvSpPr txBox="1"/>
          <p:nvPr/>
        </p:nvSpPr>
        <p:spPr>
          <a:xfrm>
            <a:off x="10011347" y="4371095"/>
            <a:ext cx="465631"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FFFFFF"/>
                </a:solidFill>
                <a:latin typeface="Aptos"/>
              </a:rPr>
              <a:t>3</a:t>
            </a:r>
          </a:p>
        </p:txBody>
      </p:sp>
      <p:pic>
        <p:nvPicPr>
          <p:cNvPr id="8" name="Image 3">
            <a:extLst>
              <a:ext uri="{FF2B5EF4-FFF2-40B4-BE49-F238E27FC236}">
                <a16:creationId xmlns:a16="http://schemas.microsoft.com/office/drawing/2014/main" id="{5AD24859-0F0A-4973-5080-4D9FA419BFD6}"/>
              </a:ext>
            </a:extLst>
          </p:cNvPr>
          <p:cNvPicPr>
            <a:picLocks noChangeAspect="1"/>
          </p:cNvPicPr>
          <p:nvPr/>
        </p:nvPicPr>
        <p:blipFill>
          <a:blip r:embed="rId4"/>
          <a:srcRect l="24193" r="21465" b="29030"/>
          <a:stretch/>
        </p:blipFill>
        <p:spPr>
          <a:xfrm>
            <a:off x="7240840" y="558367"/>
            <a:ext cx="4950945" cy="6299633"/>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p:tgtEl>
                                          <p:spTgt spid="5"/>
                                        </p:tgtEl>
                                        <p:attrNameLst>
                                          <p:attrName>ppt_y</p:attrName>
                                        </p:attrNameLst>
                                      </p:cBhvr>
                                      <p:tavLst>
                                        <p:tav tm="0">
                                          <p:val>
                                            <p:strVal val="#ppt_y+#ppt_h*1.125000"/>
                                          </p:val>
                                        </p:tav>
                                        <p:tav tm="100000">
                                          <p:val>
                                            <p:strVal val="#ppt_y"/>
                                          </p:val>
                                        </p:tav>
                                      </p:tavLst>
                                    </p:anim>
                                    <p:animEffect transition="in" filter="wipe(up)">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p:tgtEl>
                                          <p:spTgt spid="6"/>
                                        </p:tgtEl>
                                        <p:attrNameLst>
                                          <p:attrName>ppt_y</p:attrName>
                                        </p:attrNameLst>
                                      </p:cBhvr>
                                      <p:tavLst>
                                        <p:tav tm="0">
                                          <p:val>
                                            <p:strVal val="#ppt_y+#ppt_h*1.125000"/>
                                          </p:val>
                                        </p:tav>
                                        <p:tav tm="100000">
                                          <p:val>
                                            <p:strVal val="#ppt_y"/>
                                          </p:val>
                                        </p:tav>
                                      </p:tavLst>
                                    </p:anim>
                                    <p:animEffect transition="in" filter="wipe(up)">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p:tgtEl>
                                          <p:spTgt spid="7"/>
                                        </p:tgtEl>
                                        <p:attrNameLst>
                                          <p:attrName>ppt_y</p:attrName>
                                        </p:attrNameLst>
                                      </p:cBhvr>
                                      <p:tavLst>
                                        <p:tav tm="0">
                                          <p:val>
                                            <p:strVal val="#ppt_y+#ppt_h*1.125000"/>
                                          </p:val>
                                        </p:tav>
                                        <p:tav tm="100000">
                                          <p:val>
                                            <p:strVal val="#ppt_y"/>
                                          </p:val>
                                        </p:tav>
                                      </p:tavLst>
                                    </p:anim>
                                    <p:animEffect transition="in" filter="wipe(up)">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18EE22E7-694A-E98C-63E5-F38BF527EDB4}"/>
              </a:ext>
            </a:extLst>
          </p:cNvPr>
          <p:cNvPicPr>
            <a:picLocks noChangeAspect="1"/>
          </p:cNvPicPr>
          <p:nvPr/>
        </p:nvPicPr>
        <p:blipFill>
          <a:blip r:embed="rId2"/>
          <a:stretch>
            <a:fillRect/>
          </a:stretch>
        </p:blipFill>
        <p:spPr>
          <a:xfrm>
            <a:off x="214" y="1"/>
            <a:ext cx="12320535" cy="7231877"/>
          </a:xfrm>
          <a:prstGeom prst="rect">
            <a:avLst/>
          </a:prstGeom>
          <a:noFill/>
          <a:ln cap="flat">
            <a:noFill/>
          </a:ln>
        </p:spPr>
      </p:pic>
      <p:sp>
        <p:nvSpPr>
          <p:cNvPr id="3" name="ZoneTexte 11">
            <a:extLst>
              <a:ext uri="{FF2B5EF4-FFF2-40B4-BE49-F238E27FC236}">
                <a16:creationId xmlns:a16="http://schemas.microsoft.com/office/drawing/2014/main" id="{B75A4487-B1E2-BC5B-20C0-28A1DA875398}"/>
              </a:ext>
            </a:extLst>
          </p:cNvPr>
          <p:cNvSpPr txBox="1"/>
          <p:nvPr/>
        </p:nvSpPr>
        <p:spPr>
          <a:xfrm>
            <a:off x="2773509" y="264794"/>
            <a:ext cx="7086365"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highlight>
                  <a:srgbClr val="00FFFF"/>
                </a:highlight>
                <a:latin typeface="Liberation Sans"/>
              </a:rPr>
              <a:t>Cônes de vue - Secteurs Alet - Sablons </a:t>
            </a:r>
            <a:endParaRPr lang="fr-FR" sz="2000" dirty="0">
              <a:solidFill>
                <a:srgbClr val="215F9A"/>
              </a:solidFill>
              <a:highlight>
                <a:srgbClr val="00FFFF"/>
              </a:highlight>
              <a:latin typeface="Aptos"/>
            </a:endParaRPr>
          </a:p>
        </p:txBody>
      </p:sp>
      <p:pic>
        <p:nvPicPr>
          <p:cNvPr id="4" name="Image 12">
            <a:extLst>
              <a:ext uri="{FF2B5EF4-FFF2-40B4-BE49-F238E27FC236}">
                <a16:creationId xmlns:a16="http://schemas.microsoft.com/office/drawing/2014/main" id="{98C2804F-82A2-FD40-1726-FB3ECC5C242A}"/>
              </a:ext>
            </a:extLst>
          </p:cNvPr>
          <p:cNvPicPr>
            <a:picLocks noChangeAspect="1"/>
          </p:cNvPicPr>
          <p:nvPr/>
        </p:nvPicPr>
        <p:blipFill>
          <a:blip r:embed="rId3">
            <a:lum/>
            <a:alphaModFix/>
          </a:blip>
          <a:srcRect/>
          <a:stretch>
            <a:fillRect/>
          </a:stretch>
        </p:blipFill>
        <p:spPr>
          <a:xfrm>
            <a:off x="9680269" y="5747674"/>
            <a:ext cx="1418822" cy="998002"/>
          </a:xfrm>
          <a:prstGeom prst="rect">
            <a:avLst/>
          </a:prstGeom>
          <a:noFill/>
          <a:ln cap="flat">
            <a:noFill/>
          </a:ln>
        </p:spPr>
      </p:pic>
      <p:sp>
        <p:nvSpPr>
          <p:cNvPr id="5" name="ZoneTexte 8">
            <a:extLst>
              <a:ext uri="{FF2B5EF4-FFF2-40B4-BE49-F238E27FC236}">
                <a16:creationId xmlns:a16="http://schemas.microsoft.com/office/drawing/2014/main" id="{E47F5AE4-DEA3-6B67-1D87-8AEDDE22E224}"/>
              </a:ext>
            </a:extLst>
          </p:cNvPr>
          <p:cNvSpPr txBox="1"/>
          <p:nvPr/>
        </p:nvSpPr>
        <p:spPr>
          <a:xfrm>
            <a:off x="6095997" y="1527863"/>
            <a:ext cx="494738"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FFFFFF"/>
                </a:solidFill>
                <a:latin typeface="Aptos"/>
              </a:rPr>
              <a:t>1</a:t>
            </a:r>
          </a:p>
        </p:txBody>
      </p:sp>
      <p:sp>
        <p:nvSpPr>
          <p:cNvPr id="6" name="ZoneTexte 9">
            <a:extLst>
              <a:ext uri="{FF2B5EF4-FFF2-40B4-BE49-F238E27FC236}">
                <a16:creationId xmlns:a16="http://schemas.microsoft.com/office/drawing/2014/main" id="{D0737161-4B49-5942-95C6-972CD1676854}"/>
              </a:ext>
            </a:extLst>
          </p:cNvPr>
          <p:cNvSpPr txBox="1"/>
          <p:nvPr/>
        </p:nvSpPr>
        <p:spPr>
          <a:xfrm>
            <a:off x="4679695" y="3000942"/>
            <a:ext cx="494738"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FFFFFF"/>
                </a:solidFill>
                <a:latin typeface="Aptos"/>
              </a:rPr>
              <a:t>2</a:t>
            </a:r>
          </a:p>
        </p:txBody>
      </p:sp>
      <p:sp>
        <p:nvSpPr>
          <p:cNvPr id="7" name="ZoneTexte 10">
            <a:extLst>
              <a:ext uri="{FF2B5EF4-FFF2-40B4-BE49-F238E27FC236}">
                <a16:creationId xmlns:a16="http://schemas.microsoft.com/office/drawing/2014/main" id="{F97F57FD-9550-3CA3-DBBB-F3745AEEEC9C}"/>
              </a:ext>
            </a:extLst>
          </p:cNvPr>
          <p:cNvSpPr txBox="1"/>
          <p:nvPr/>
        </p:nvSpPr>
        <p:spPr>
          <a:xfrm>
            <a:off x="4140191" y="3749325"/>
            <a:ext cx="494738"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FFFFFF"/>
                </a:solidFill>
                <a:latin typeface="Aptos"/>
              </a:rPr>
              <a:t>3</a:t>
            </a:r>
          </a:p>
        </p:txBody>
      </p:sp>
      <p:sp>
        <p:nvSpPr>
          <p:cNvPr id="8" name="ZoneTexte 11">
            <a:extLst>
              <a:ext uri="{FF2B5EF4-FFF2-40B4-BE49-F238E27FC236}">
                <a16:creationId xmlns:a16="http://schemas.microsoft.com/office/drawing/2014/main" id="{C26AA338-02A8-125E-21D0-17419A1E3D87}"/>
              </a:ext>
            </a:extLst>
          </p:cNvPr>
          <p:cNvSpPr txBox="1"/>
          <p:nvPr/>
        </p:nvSpPr>
        <p:spPr>
          <a:xfrm>
            <a:off x="2278771" y="5029824"/>
            <a:ext cx="494738"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000000"/>
                </a:solidFill>
                <a:latin typeface="Aptos"/>
              </a:rPr>
              <a:t>4</a:t>
            </a:r>
          </a:p>
        </p:txBody>
      </p:sp>
      <p:sp>
        <p:nvSpPr>
          <p:cNvPr id="9" name="ZoneTexte 12">
            <a:extLst>
              <a:ext uri="{FF2B5EF4-FFF2-40B4-BE49-F238E27FC236}">
                <a16:creationId xmlns:a16="http://schemas.microsoft.com/office/drawing/2014/main" id="{BE1E8E20-674B-7F8C-8FE5-1F277D9DDDCA}"/>
              </a:ext>
            </a:extLst>
          </p:cNvPr>
          <p:cNvSpPr txBox="1"/>
          <p:nvPr/>
        </p:nvSpPr>
        <p:spPr>
          <a:xfrm>
            <a:off x="1536659" y="5175336"/>
            <a:ext cx="494738" cy="1004989"/>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5805">
                <a:solidFill>
                  <a:srgbClr val="000000"/>
                </a:solidFill>
                <a:latin typeface="Aptos"/>
              </a:rPr>
              <a:t>5</a:t>
            </a:r>
          </a:p>
        </p:txBody>
      </p:sp>
      <p:pic>
        <p:nvPicPr>
          <p:cNvPr id="10" name="Image 9">
            <a:extLst>
              <a:ext uri="{FF2B5EF4-FFF2-40B4-BE49-F238E27FC236}">
                <a16:creationId xmlns:a16="http://schemas.microsoft.com/office/drawing/2014/main" id="{08212DF1-5AB4-D74A-315B-1677E252A66F}"/>
              </a:ext>
            </a:extLst>
          </p:cNvPr>
          <p:cNvPicPr>
            <a:picLocks noChangeAspect="1"/>
          </p:cNvPicPr>
          <p:nvPr/>
        </p:nvPicPr>
        <p:blipFill>
          <a:blip r:embed="rId4"/>
          <a:srcRect t="9157" r="36311" b="-5"/>
          <a:stretch/>
        </p:blipFill>
        <p:spPr>
          <a:xfrm>
            <a:off x="7250594" y="714375"/>
            <a:ext cx="5114921" cy="6517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p:tgtEl>
                                          <p:spTgt spid="5"/>
                                        </p:tgtEl>
                                        <p:attrNameLst>
                                          <p:attrName>ppt_y</p:attrName>
                                        </p:attrNameLst>
                                      </p:cBhvr>
                                      <p:tavLst>
                                        <p:tav tm="0">
                                          <p:val>
                                            <p:strVal val="#ppt_y+#ppt_h*1.125000"/>
                                          </p:val>
                                        </p:tav>
                                        <p:tav tm="100000">
                                          <p:val>
                                            <p:strVal val="#ppt_y"/>
                                          </p:val>
                                        </p:tav>
                                      </p:tavLst>
                                    </p:anim>
                                    <p:animEffect transition="in" filter="wipe(up)">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p:tgtEl>
                                          <p:spTgt spid="6"/>
                                        </p:tgtEl>
                                        <p:attrNameLst>
                                          <p:attrName>ppt_y</p:attrName>
                                        </p:attrNameLst>
                                      </p:cBhvr>
                                      <p:tavLst>
                                        <p:tav tm="0">
                                          <p:val>
                                            <p:strVal val="#ppt_y+#ppt_h*1.125000"/>
                                          </p:val>
                                        </p:tav>
                                        <p:tav tm="100000">
                                          <p:val>
                                            <p:strVal val="#ppt_y"/>
                                          </p:val>
                                        </p:tav>
                                      </p:tavLst>
                                    </p:anim>
                                    <p:animEffect transition="in" filter="wipe(up)">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p:tgtEl>
                                          <p:spTgt spid="7"/>
                                        </p:tgtEl>
                                        <p:attrNameLst>
                                          <p:attrName>ppt_y</p:attrName>
                                        </p:attrNameLst>
                                      </p:cBhvr>
                                      <p:tavLst>
                                        <p:tav tm="0">
                                          <p:val>
                                            <p:strVal val="#ppt_y+#ppt_h*1.125000"/>
                                          </p:val>
                                        </p:tav>
                                        <p:tav tm="100000">
                                          <p:val>
                                            <p:strVal val="#ppt_y"/>
                                          </p:val>
                                        </p:tav>
                                      </p:tavLst>
                                    </p:anim>
                                    <p:animEffect transition="in" filter="wipe(up)">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10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38" dur="10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p:cTn id="43" dur="10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44" dur="10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ircle(in)">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22530EB6-658A-0627-EA49-8352CF3E726D}"/>
              </a:ext>
            </a:extLst>
          </p:cNvPr>
          <p:cNvSpPr txBox="1"/>
          <p:nvPr/>
        </p:nvSpPr>
        <p:spPr>
          <a:xfrm>
            <a:off x="8741033" y="6246924"/>
            <a:ext cx="2840024" cy="472830"/>
          </a:xfrm>
          <a:prstGeom prst="rect">
            <a:avLst/>
          </a:prstGeom>
          <a:noFill/>
          <a:ln cap="flat">
            <a:noFill/>
          </a:ln>
        </p:spPr>
        <p:txBody>
          <a:bodyPr vert="horz" wrap="square" lIns="0" tIns="0" rIns="0" bIns="0" anchor="t" anchorCtr="0" compatLnSpc="1">
            <a:noAutofit/>
          </a:bodyPr>
          <a:lstStyle/>
          <a:p>
            <a:pPr algn="r" defTabSz="1105875" hangingPunct="0">
              <a:defRPr sz="1800" b="0" i="0" u="none" strike="noStrike" kern="0" cap="none" spc="0" baseline="0">
                <a:solidFill>
                  <a:srgbClr val="000000"/>
                </a:solidFill>
                <a:uFillTx/>
              </a:defRPr>
            </a:pPr>
            <a:fld id="{E480D7F2-0BDB-41BA-92EF-CA6823E94846}" type="slidenum">
              <a:rPr lang="fr-FR" sz="1693">
                <a:solidFill>
                  <a:srgbClr val="000000"/>
                </a:solidFill>
                <a:latin typeface="Liberation Serif" pitchFamily="18"/>
                <a:ea typeface="Segoe UI" pitchFamily="2"/>
                <a:cs typeface="Tahoma" pitchFamily="2"/>
              </a:rPr>
              <a:pPr algn="r" defTabSz="1105875" hangingPunct="0">
                <a:defRPr sz="1800" b="0" i="0" u="none" strike="noStrike" kern="0" cap="none" spc="0" baseline="0">
                  <a:solidFill>
                    <a:srgbClr val="000000"/>
                  </a:solidFill>
                  <a:uFillTx/>
                </a:defRPr>
              </a:pPr>
              <a:t>23</a:t>
            </a:fld>
            <a:endParaRPr lang="fr-FR" sz="1693">
              <a:solidFill>
                <a:srgbClr val="000000"/>
              </a:solidFill>
              <a:latin typeface="Liberation Serif" pitchFamily="18"/>
              <a:ea typeface="Segoe UI" pitchFamily="2"/>
              <a:cs typeface="Tahoma" pitchFamily="2"/>
            </a:endParaRPr>
          </a:p>
        </p:txBody>
      </p:sp>
      <p:sp>
        <p:nvSpPr>
          <p:cNvPr id="4" name="ZoneTexte 8">
            <a:extLst>
              <a:ext uri="{FF2B5EF4-FFF2-40B4-BE49-F238E27FC236}">
                <a16:creationId xmlns:a16="http://schemas.microsoft.com/office/drawing/2014/main" id="{DB68FBBB-7C2D-C4C2-0161-517EA725F652}"/>
              </a:ext>
            </a:extLst>
          </p:cNvPr>
          <p:cNvSpPr txBox="1"/>
          <p:nvPr/>
        </p:nvSpPr>
        <p:spPr>
          <a:xfrm>
            <a:off x="944922" y="3226845"/>
            <a:ext cx="9899291" cy="2241225"/>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419" b="1" dirty="0">
                <a:solidFill>
                  <a:srgbClr val="000000"/>
                </a:solidFill>
                <a:highlight>
                  <a:srgbClr val="FFFF00"/>
                </a:highlight>
                <a:latin typeface="Liberation Sans"/>
              </a:rPr>
              <a:t>Un enjeu majeur :</a:t>
            </a:r>
          </a:p>
          <a:p>
            <a:pPr defTabSz="1105875">
              <a:defRPr sz="1800" b="0" i="0" u="none" strike="noStrike" kern="0" cap="none" spc="0" baseline="0">
                <a:solidFill>
                  <a:srgbClr val="000000"/>
                </a:solidFill>
                <a:uFillTx/>
              </a:defRPr>
            </a:pPr>
            <a:endParaRPr lang="fr-FR" sz="2419" b="1" dirty="0">
              <a:solidFill>
                <a:srgbClr val="000000"/>
              </a:solidFill>
              <a:highlight>
                <a:srgbClr val="FFFF00"/>
              </a:highlight>
              <a:latin typeface="Liberation Sans"/>
            </a:endParaRPr>
          </a:p>
          <a:p>
            <a:pPr algn="just" defTabSz="1105875">
              <a:defRPr sz="1800" b="0" i="0" u="none" strike="noStrike" kern="0" cap="none" spc="0" baseline="0">
                <a:solidFill>
                  <a:srgbClr val="000000"/>
                </a:solidFill>
                <a:uFillTx/>
              </a:defRPr>
            </a:pPr>
            <a:r>
              <a:rPr lang="fr-FR" b="1" dirty="0">
                <a:solidFill>
                  <a:srgbClr val="000000"/>
                </a:solidFill>
                <a:latin typeface="Liberation Sans"/>
              </a:rPr>
              <a:t>Ne pas se contenter de la cartographie des cônes de vue proposée et suggérer:</a:t>
            </a:r>
          </a:p>
          <a:p>
            <a:pPr algn="just" defTabSz="1105875">
              <a:defRPr sz="1800" b="0" i="0" u="none" strike="noStrike" kern="0" cap="none" spc="0" baseline="0">
                <a:solidFill>
                  <a:srgbClr val="000000"/>
                </a:solidFill>
                <a:uFillTx/>
              </a:defRPr>
            </a:pPr>
            <a:endParaRPr lang="fr-FR" b="1" dirty="0">
              <a:solidFill>
                <a:srgbClr val="000000"/>
              </a:solidFill>
              <a:latin typeface="Liberation Sans"/>
            </a:endParaRPr>
          </a:p>
          <a:p>
            <a:pPr algn="just" defTabSz="1105875">
              <a:defRPr sz="1800" b="0" i="0" u="none" strike="noStrike" kern="0" cap="none" spc="0" baseline="0">
                <a:solidFill>
                  <a:srgbClr val="000000"/>
                </a:solidFill>
                <a:uFillTx/>
              </a:defRPr>
            </a:pPr>
            <a:r>
              <a:rPr lang="fr-FR" b="1" dirty="0">
                <a:solidFill>
                  <a:srgbClr val="000000"/>
                </a:solidFill>
                <a:latin typeface="Liberation Sans"/>
              </a:rPr>
              <a:t> - Soit des précisions sur la délimitation de ces cônes de vues;</a:t>
            </a:r>
          </a:p>
          <a:p>
            <a:pPr algn="just" defTabSz="1105875">
              <a:defRPr sz="1800" b="0" i="0" u="none" strike="noStrike" kern="0" cap="none" spc="0" baseline="0">
                <a:solidFill>
                  <a:srgbClr val="000000"/>
                </a:solidFill>
                <a:uFillTx/>
              </a:defRPr>
            </a:pPr>
            <a:r>
              <a:rPr lang="fr-FR" b="1" dirty="0">
                <a:solidFill>
                  <a:srgbClr val="000000"/>
                </a:solidFill>
                <a:latin typeface="Liberation Sans"/>
              </a:rPr>
              <a:t> - Soit des zonages du PLU susceptibles de répondre durablement à la protection du patrimoine d’exception, et à celle du grand paysage !</a:t>
            </a:r>
          </a:p>
        </p:txBody>
      </p:sp>
      <p:pic>
        <p:nvPicPr>
          <p:cNvPr id="5" name="Image 3">
            <a:extLst>
              <a:ext uri="{FF2B5EF4-FFF2-40B4-BE49-F238E27FC236}">
                <a16:creationId xmlns:a16="http://schemas.microsoft.com/office/drawing/2014/main" id="{D6039480-A04B-10B8-C239-5E4426759158}"/>
              </a:ext>
            </a:extLst>
          </p:cNvPr>
          <p:cNvPicPr>
            <a:picLocks noChangeAspect="1"/>
          </p:cNvPicPr>
          <p:nvPr/>
        </p:nvPicPr>
        <p:blipFill>
          <a:blip r:embed="rId2">
            <a:lum/>
            <a:alphaModFix/>
          </a:blip>
          <a:srcRect/>
          <a:stretch>
            <a:fillRect/>
          </a:stretch>
        </p:blipFill>
        <p:spPr>
          <a:xfrm>
            <a:off x="235511" y="5576484"/>
            <a:ext cx="1418822" cy="998002"/>
          </a:xfrm>
          <a:prstGeom prst="rect">
            <a:avLst/>
          </a:prstGeom>
          <a:noFill/>
          <a:ln cap="flat">
            <a:noFill/>
          </a:ln>
        </p:spPr>
      </p:pic>
      <p:sp>
        <p:nvSpPr>
          <p:cNvPr id="6" name="ZoneTexte 7">
            <a:extLst>
              <a:ext uri="{FF2B5EF4-FFF2-40B4-BE49-F238E27FC236}">
                <a16:creationId xmlns:a16="http://schemas.microsoft.com/office/drawing/2014/main" id="{EB6FF7B9-5B78-CEC0-2DD4-49BB88EBA44B}"/>
              </a:ext>
            </a:extLst>
          </p:cNvPr>
          <p:cNvSpPr txBox="1"/>
          <p:nvPr/>
        </p:nvSpPr>
        <p:spPr>
          <a:xfrm>
            <a:off x="1666249" y="0"/>
            <a:ext cx="8940785" cy="481000"/>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400" b="1" dirty="0">
                <a:solidFill>
                  <a:schemeClr val="tx2">
                    <a:lumMod val="75000"/>
                    <a:lumOff val="25000"/>
                  </a:schemeClr>
                </a:solidFill>
                <a:latin typeface="Liberation Sans"/>
              </a:rPr>
              <a:t>Une règlementation graphique des cônes de vue imprécise !</a:t>
            </a:r>
            <a:endParaRPr lang="fr-FR" sz="2400" b="1" dirty="0">
              <a:solidFill>
                <a:schemeClr val="tx2">
                  <a:lumMod val="75000"/>
                  <a:lumOff val="25000"/>
                </a:schemeClr>
              </a:solidFill>
              <a:highlight>
                <a:srgbClr val="FFFF00"/>
              </a:highlight>
              <a:latin typeface="Liberation Sans"/>
            </a:endParaRPr>
          </a:p>
        </p:txBody>
      </p:sp>
      <p:sp>
        <p:nvSpPr>
          <p:cNvPr id="8" name="ZoneTexte 7">
            <a:extLst>
              <a:ext uri="{FF2B5EF4-FFF2-40B4-BE49-F238E27FC236}">
                <a16:creationId xmlns:a16="http://schemas.microsoft.com/office/drawing/2014/main" id="{046B674E-EFCC-432C-39FE-5E1667615A4F}"/>
              </a:ext>
            </a:extLst>
          </p:cNvPr>
          <p:cNvSpPr txBox="1"/>
          <p:nvPr/>
        </p:nvSpPr>
        <p:spPr>
          <a:xfrm>
            <a:off x="944922" y="526412"/>
            <a:ext cx="10383440" cy="2590453"/>
          </a:xfrm>
          <a:prstGeom prst="rect">
            <a:avLst/>
          </a:prstGeom>
          <a:noFill/>
        </p:spPr>
        <p:txBody>
          <a:bodyPr wrap="square">
            <a:spAutoFit/>
          </a:bodyPr>
          <a:lstStyle/>
          <a:p>
            <a:pPr algn="just" fontAlgn="base">
              <a:spcAft>
                <a:spcPts val="1125"/>
              </a:spcAft>
            </a:pPr>
            <a:r>
              <a:rPr lang="fr-FR" b="1" i="0" dirty="0">
                <a:effectLst/>
                <a:highlight>
                  <a:srgbClr val="FFFF00"/>
                </a:highlight>
                <a:latin typeface="Liberation Sans"/>
              </a:rPr>
              <a:t>Telle que proposée la règlementation est peu applicable: </a:t>
            </a:r>
          </a:p>
          <a:p>
            <a:pPr marL="285750" indent="-285750" algn="just" fontAlgn="base">
              <a:spcAft>
                <a:spcPts val="1125"/>
              </a:spcAft>
              <a:buFont typeface="Arial" panose="020B0604020202020204" pitchFamily="34" charset="0"/>
              <a:buChar char="•"/>
            </a:pPr>
            <a:r>
              <a:rPr lang="fr-FR" b="1" i="0" dirty="0">
                <a:effectLst/>
                <a:latin typeface="Liberation Sans"/>
              </a:rPr>
              <a:t>Le point d’observation choisi doit être pertinent et le périmètre de ce cône doit être délimité et cohérent au regard de l’étendue du paysage à protéger qui doit préalablement être défini.</a:t>
            </a:r>
            <a:endParaRPr lang="fr-FR" b="0" i="0" dirty="0">
              <a:effectLst/>
              <a:latin typeface="Liberation Sans"/>
            </a:endParaRPr>
          </a:p>
          <a:p>
            <a:pPr marL="285750" indent="-285750" algn="just" fontAlgn="base">
              <a:spcAft>
                <a:spcPts val="1125"/>
              </a:spcAft>
              <a:buFont typeface="Arial" panose="020B0604020202020204" pitchFamily="34" charset="0"/>
              <a:buChar char="•"/>
            </a:pPr>
            <a:r>
              <a:rPr lang="fr-FR" b="1" i="0" dirty="0">
                <a:effectLst/>
                <a:latin typeface="Liberation Sans"/>
              </a:rPr>
              <a:t>Les prescriptions de construction induites par la création de ce cône doivent être proportionnées au but recherché. L’interdiction de toute construction au sein de ce cône de vue n’est possible </a:t>
            </a:r>
            <a:r>
              <a:rPr lang="fr-FR" b="1" i="0" dirty="0">
                <a:effectLst/>
                <a:highlight>
                  <a:srgbClr val="FFFF00"/>
                </a:highlight>
                <a:latin typeface="Liberation Sans"/>
              </a:rPr>
              <a:t>que si et seulement si </a:t>
            </a:r>
            <a:r>
              <a:rPr lang="fr-FR" b="1" i="0" dirty="0">
                <a:effectLst/>
                <a:latin typeface="Liberation Sans"/>
              </a:rPr>
              <a:t>il s’agit du seul moyen à disposition de la commune pour atteindre son objectif de protection du paysage.</a:t>
            </a:r>
            <a:endParaRPr lang="fr-FR" b="0" i="0" dirty="0">
              <a:effectLst/>
              <a:latin typeface="Liberation San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10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10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10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1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32" dur="10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10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8" dur="10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10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44" dur="10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10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50"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6" grpId="0" build="p"/>
      <p:bldP spid="8"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D057B6-B613-9F29-49E1-6ECF67904B6B}"/>
              </a:ext>
            </a:extLst>
          </p:cNvPr>
          <p:cNvSpPr txBox="1"/>
          <p:nvPr/>
        </p:nvSpPr>
        <p:spPr>
          <a:xfrm>
            <a:off x="1358486" y="70703"/>
            <a:ext cx="9615488" cy="481000"/>
          </a:xfrm>
          <a:prstGeom prst="rect">
            <a:avLst/>
          </a:prstGeom>
          <a:noFill/>
          <a:ln cap="flat">
            <a:noFill/>
          </a:ln>
        </p:spPr>
        <p:txBody>
          <a:bodyPr vert="horz" wrap="square" lIns="110588" tIns="55294" rIns="110588" bIns="55294" anchor="t" anchorCtr="0" compatLnSpc="1">
            <a:spAutoFit/>
          </a:bodyPr>
          <a:lstStyle/>
          <a:p>
            <a:pPr marL="342900" indent="-342900" algn="just" defTabSz="1105875">
              <a:buFont typeface="Wingdings" panose="05000000000000000000" pitchFamily="2" charset="2"/>
              <a:buChar char="Ø"/>
              <a:defRPr sz="1800" b="0" i="0" u="none" strike="noStrike" kern="0" cap="none" spc="0" baseline="0">
                <a:solidFill>
                  <a:srgbClr val="000000"/>
                </a:solidFill>
                <a:uFillTx/>
              </a:defRPr>
            </a:pPr>
            <a:r>
              <a:rPr lang="fr-FR" sz="2400" b="1" dirty="0">
                <a:solidFill>
                  <a:srgbClr val="215F9A"/>
                </a:solidFill>
                <a:latin typeface="Liberation Sans"/>
              </a:rPr>
              <a:t>Le règlement graphique des secteurs proches de l’Intra-Muros</a:t>
            </a:r>
          </a:p>
        </p:txBody>
      </p:sp>
      <p:sp>
        <p:nvSpPr>
          <p:cNvPr id="4" name="ZoneTexte 5">
            <a:extLst>
              <a:ext uri="{FF2B5EF4-FFF2-40B4-BE49-F238E27FC236}">
                <a16:creationId xmlns:a16="http://schemas.microsoft.com/office/drawing/2014/main" id="{8A3E5BDB-9587-A258-ABBB-3C13FAC86F03}"/>
              </a:ext>
            </a:extLst>
          </p:cNvPr>
          <p:cNvSpPr txBox="1"/>
          <p:nvPr/>
        </p:nvSpPr>
        <p:spPr>
          <a:xfrm>
            <a:off x="982413" y="1549538"/>
            <a:ext cx="10367637" cy="409442"/>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endParaRPr lang="fr-FR" sz="1935" b="1">
              <a:solidFill>
                <a:srgbClr val="000000"/>
              </a:solidFill>
              <a:latin typeface="Liberation Sans"/>
            </a:endParaRPr>
          </a:p>
        </p:txBody>
      </p:sp>
      <p:pic>
        <p:nvPicPr>
          <p:cNvPr id="5" name="Image 9">
            <a:extLst>
              <a:ext uri="{FF2B5EF4-FFF2-40B4-BE49-F238E27FC236}">
                <a16:creationId xmlns:a16="http://schemas.microsoft.com/office/drawing/2014/main" id="{09A958EF-F1AD-9C93-E1DB-3A6F00CA9164}"/>
              </a:ext>
            </a:extLst>
          </p:cNvPr>
          <p:cNvPicPr>
            <a:picLocks noChangeAspect="1"/>
          </p:cNvPicPr>
          <p:nvPr/>
        </p:nvPicPr>
        <p:blipFill>
          <a:blip r:embed="rId2">
            <a:lum/>
            <a:alphaModFix/>
          </a:blip>
          <a:srcRect/>
          <a:stretch>
            <a:fillRect/>
          </a:stretch>
        </p:blipFill>
        <p:spPr>
          <a:xfrm>
            <a:off x="528694" y="5641969"/>
            <a:ext cx="1418822" cy="998002"/>
          </a:xfrm>
          <a:prstGeom prst="rect">
            <a:avLst/>
          </a:prstGeom>
          <a:noFill/>
          <a:ln cap="flat">
            <a:noFill/>
          </a:ln>
        </p:spPr>
      </p:pic>
      <p:sp>
        <p:nvSpPr>
          <p:cNvPr id="6" name="ZoneTexte 7">
            <a:extLst>
              <a:ext uri="{FF2B5EF4-FFF2-40B4-BE49-F238E27FC236}">
                <a16:creationId xmlns:a16="http://schemas.microsoft.com/office/drawing/2014/main" id="{B03348D3-BE6D-70E5-FB85-BD65B3840765}"/>
              </a:ext>
            </a:extLst>
          </p:cNvPr>
          <p:cNvSpPr txBox="1"/>
          <p:nvPr/>
        </p:nvSpPr>
        <p:spPr>
          <a:xfrm>
            <a:off x="2741981" y="2470937"/>
            <a:ext cx="8346152" cy="446696"/>
          </a:xfrm>
          <a:prstGeom prst="rect">
            <a:avLst/>
          </a:prstGeom>
          <a:noFill/>
          <a:ln cap="flat">
            <a:noFill/>
          </a:ln>
        </p:spPr>
        <p:txBody>
          <a:bodyPr vert="horz" wrap="square" lIns="110588" tIns="55294" rIns="110588" bIns="55294" anchor="t" anchorCtr="0" compatLnSpc="1">
            <a:spAutoFit/>
          </a:bodyPr>
          <a:lstStyle/>
          <a:p>
            <a:pPr marL="345586" indent="-345586" defTabSz="1105875">
              <a:buClr>
                <a:srgbClr val="215F9A"/>
              </a:buClr>
              <a:buSzPct val="100000"/>
              <a:buFont typeface="Webdings" pitchFamily="18"/>
              <a:buChar char="8"/>
              <a:defRPr sz="1800" b="0" i="0" u="none" strike="noStrike" kern="0" cap="none" spc="0" baseline="0">
                <a:solidFill>
                  <a:srgbClr val="000000"/>
                </a:solidFill>
                <a:uFillTx/>
              </a:defRPr>
            </a:pPr>
            <a:endParaRPr lang="fr-FR" sz="2177" b="1">
              <a:solidFill>
                <a:srgbClr val="000000"/>
              </a:solidFill>
              <a:latin typeface="Liberation Sans"/>
            </a:endParaRPr>
          </a:p>
        </p:txBody>
      </p:sp>
      <p:sp>
        <p:nvSpPr>
          <p:cNvPr id="10" name="ZoneTexte 9">
            <a:extLst>
              <a:ext uri="{FF2B5EF4-FFF2-40B4-BE49-F238E27FC236}">
                <a16:creationId xmlns:a16="http://schemas.microsoft.com/office/drawing/2014/main" id="{24FFBF5E-D385-BEB4-1117-080BE9AC79B1}"/>
              </a:ext>
            </a:extLst>
          </p:cNvPr>
          <p:cNvSpPr txBox="1"/>
          <p:nvPr/>
        </p:nvSpPr>
        <p:spPr>
          <a:xfrm>
            <a:off x="1113371" y="823160"/>
            <a:ext cx="10105719" cy="4247317"/>
          </a:xfrm>
          <a:prstGeom prst="rect">
            <a:avLst/>
          </a:prstGeom>
          <a:noFill/>
        </p:spPr>
        <p:txBody>
          <a:bodyPr wrap="square">
            <a:spAutoFit/>
          </a:bodyPr>
          <a:lstStyle/>
          <a:p>
            <a:r>
              <a:rPr lang="fr-FR" b="1" dirty="0">
                <a:latin typeface="Liberation Sans"/>
              </a:rPr>
              <a:t>Les secteurs proches de l’Intra-Muros sont classés au futur PLU en différentes zones:</a:t>
            </a:r>
          </a:p>
          <a:p>
            <a:endParaRPr lang="fr-FR" b="1" dirty="0">
              <a:latin typeface="Liberation Sans"/>
            </a:endParaRPr>
          </a:p>
          <a:p>
            <a:pPr marL="342900" indent="-342900">
              <a:buClr>
                <a:schemeClr val="tx2">
                  <a:lumMod val="75000"/>
                  <a:lumOff val="25000"/>
                </a:schemeClr>
              </a:buClr>
              <a:buFont typeface="Webdings" panose="05030102010509060703" pitchFamily="18" charset="2"/>
              <a:buChar char="8"/>
            </a:pPr>
            <a:r>
              <a:rPr lang="fr-FR" b="1" dirty="0">
                <a:latin typeface="Liberation Sans"/>
              </a:rPr>
              <a:t>La zone UI pour l’Intra-Muros, reconduisant la zone déjà existante dans le PLU de 2006;</a:t>
            </a:r>
          </a:p>
          <a:p>
            <a:pPr marL="342900" indent="-342900">
              <a:buClr>
                <a:schemeClr val="tx2">
                  <a:lumMod val="75000"/>
                  <a:lumOff val="25000"/>
                </a:schemeClr>
              </a:buClr>
              <a:buFont typeface="Webdings" panose="05030102010509060703" pitchFamily="18" charset="2"/>
              <a:buChar char="8"/>
            </a:pPr>
            <a:endParaRPr lang="fr-FR" b="1" dirty="0">
              <a:latin typeface="Liberation Sans"/>
            </a:endParaRPr>
          </a:p>
          <a:p>
            <a:pPr marL="342900" indent="-342900">
              <a:buClr>
                <a:schemeClr val="tx2">
                  <a:lumMod val="75000"/>
                  <a:lumOff val="25000"/>
                </a:schemeClr>
              </a:buClr>
              <a:buFont typeface="Webdings" panose="05030102010509060703" pitchFamily="18" charset="2"/>
              <a:buChar char="8"/>
            </a:pPr>
            <a:r>
              <a:rPr lang="fr-FR" b="1" dirty="0">
                <a:latin typeface="Liberation Sans"/>
              </a:rPr>
              <a:t>Une zone UApm qui est un secteur destiné à accueillir les activités à vocation portuaire de la Gare Maritime;</a:t>
            </a:r>
          </a:p>
          <a:p>
            <a:pPr marL="342900" indent="-342900">
              <a:buClr>
                <a:schemeClr val="tx2">
                  <a:lumMod val="75000"/>
                  <a:lumOff val="25000"/>
                </a:schemeClr>
              </a:buClr>
              <a:buFont typeface="Webdings" panose="05030102010509060703" pitchFamily="18" charset="2"/>
              <a:buChar char="8"/>
            </a:pPr>
            <a:endParaRPr lang="fr-FR" b="1" dirty="0">
              <a:latin typeface="Liberation Sans"/>
            </a:endParaRPr>
          </a:p>
          <a:p>
            <a:pPr marL="342900" indent="-342900">
              <a:buClr>
                <a:schemeClr val="tx2">
                  <a:lumMod val="75000"/>
                  <a:lumOff val="25000"/>
                </a:schemeClr>
              </a:buClr>
              <a:buFont typeface="Webdings" panose="05030102010509060703" pitchFamily="18" charset="2"/>
              <a:buChar char="8"/>
            </a:pPr>
            <a:r>
              <a:rPr lang="fr-FR" b="1" dirty="0">
                <a:latin typeface="Liberation Sans"/>
              </a:rPr>
              <a:t>Une zone UApn dessinée aux activités nautiques; </a:t>
            </a:r>
          </a:p>
          <a:p>
            <a:pPr marL="342900" indent="-342900">
              <a:buClr>
                <a:schemeClr val="tx2">
                  <a:lumMod val="75000"/>
                  <a:lumOff val="25000"/>
                </a:schemeClr>
              </a:buClr>
              <a:buFont typeface="Webdings" panose="05030102010509060703" pitchFamily="18" charset="2"/>
              <a:buChar char="8"/>
            </a:pPr>
            <a:endParaRPr lang="fr-FR" b="1" dirty="0">
              <a:latin typeface="Liberation Sans"/>
            </a:endParaRPr>
          </a:p>
          <a:p>
            <a:pPr marL="342900" indent="-342900">
              <a:buClr>
                <a:schemeClr val="tx2">
                  <a:lumMod val="75000"/>
                  <a:lumOff val="25000"/>
                </a:schemeClr>
              </a:buClr>
              <a:buFont typeface="Webdings" panose="05030102010509060703" pitchFamily="18" charset="2"/>
              <a:buChar char="8"/>
            </a:pPr>
            <a:r>
              <a:rPr lang="fr-FR" b="1" dirty="0">
                <a:latin typeface="Liberation Sans"/>
              </a:rPr>
              <a:t>Une zone </a:t>
            </a:r>
            <a:r>
              <a:rPr lang="fr-FR" b="1" dirty="0" err="1">
                <a:latin typeface="Liberation Sans"/>
              </a:rPr>
              <a:t>UAp</a:t>
            </a:r>
            <a:r>
              <a:rPr lang="fr-FR" b="1" dirty="0">
                <a:latin typeface="Liberation Sans"/>
              </a:rPr>
              <a:t> destiné à accueillir les activités du port de commerce; </a:t>
            </a:r>
          </a:p>
          <a:p>
            <a:pPr marL="342900" indent="-342900">
              <a:buClr>
                <a:schemeClr val="tx2">
                  <a:lumMod val="75000"/>
                  <a:lumOff val="25000"/>
                </a:schemeClr>
              </a:buClr>
              <a:buFont typeface="Webdings" panose="05030102010509060703" pitchFamily="18" charset="2"/>
              <a:buChar char="8"/>
            </a:pPr>
            <a:endParaRPr lang="fr-FR" b="1" dirty="0">
              <a:latin typeface="Liberation Sans"/>
            </a:endParaRPr>
          </a:p>
          <a:p>
            <a:pPr marL="342900" indent="-342900">
              <a:buClr>
                <a:schemeClr val="tx2">
                  <a:lumMod val="75000"/>
                  <a:lumOff val="25000"/>
                </a:schemeClr>
              </a:buClr>
              <a:buFont typeface="Webdings" panose="05030102010509060703" pitchFamily="18" charset="2"/>
              <a:buChar char="8"/>
            </a:pPr>
            <a:r>
              <a:rPr lang="fr-FR" b="1" dirty="0">
                <a:latin typeface="Liberation Sans"/>
              </a:rPr>
              <a:t>Des zones UH2 et UH3 correspondant aux centralités historiques de Saint-Servan.</a:t>
            </a:r>
          </a:p>
          <a:p>
            <a:pPr marL="342900" indent="-342900">
              <a:buClr>
                <a:schemeClr val="tx2">
                  <a:lumMod val="75000"/>
                  <a:lumOff val="25000"/>
                </a:schemeClr>
              </a:buClr>
              <a:buFont typeface="Webdings" panose="05030102010509060703" pitchFamily="18" charset="2"/>
              <a:buChar char="8"/>
            </a:pPr>
            <a:endParaRPr lang="fr-FR" b="1" dirty="0">
              <a:latin typeface="Liberation Sans"/>
            </a:endParaRPr>
          </a:p>
          <a:p>
            <a:r>
              <a:rPr lang="fr-FR" b="1" dirty="0">
                <a:latin typeface="Liberation Sans"/>
              </a:rPr>
              <a:t>Ces zonages s’étendent sur la totalité de l’avant-port et jusqu’à la limite des remparts, sans distinction des différentes altimétries précisées dans l’OAP N°13.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additive="base">
                                        <p:cTn id="14" dur="10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10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 calcmode="lin" valueType="num">
                                      <p:cBhvr additive="base">
                                        <p:cTn id="26" dur="10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27" dur="10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 calcmode="lin" valueType="num">
                                      <p:cBhvr additive="base">
                                        <p:cTn id="32" dur="1000"/>
                                        <p:tgtEl>
                                          <p:spTgt spid="10">
                                            <p:txEl>
                                              <p:pRg st="6" end="6"/>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1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0">
                                            <p:txEl>
                                              <p:pRg st="8" end="8"/>
                                            </p:txEl>
                                          </p:spTgt>
                                        </p:tgtEl>
                                        <p:attrNameLst>
                                          <p:attrName>style.visibility</p:attrName>
                                        </p:attrNameLst>
                                      </p:cBhvr>
                                      <p:to>
                                        <p:strVal val="visible"/>
                                      </p:to>
                                    </p:set>
                                    <p:anim calcmode="lin" valueType="num">
                                      <p:cBhvr additive="base">
                                        <p:cTn id="38" dur="1000"/>
                                        <p:tgtEl>
                                          <p:spTgt spid="10">
                                            <p:txEl>
                                              <p:pRg st="8" end="8"/>
                                            </p:txEl>
                                          </p:spTgt>
                                        </p:tgtEl>
                                        <p:attrNameLst>
                                          <p:attrName>ppt_y</p:attrName>
                                        </p:attrNameLst>
                                      </p:cBhvr>
                                      <p:tavLst>
                                        <p:tav tm="0">
                                          <p:val>
                                            <p:strVal val="#ppt_y+#ppt_h*1.125000"/>
                                          </p:val>
                                        </p:tav>
                                        <p:tav tm="100000">
                                          <p:val>
                                            <p:strVal val="#ppt_y"/>
                                          </p:val>
                                        </p:tav>
                                      </p:tavLst>
                                    </p:anim>
                                    <p:animEffect transition="in" filter="wipe(up)">
                                      <p:cBhvr>
                                        <p:cTn id="39" dur="1000"/>
                                        <p:tgtEl>
                                          <p:spTgt spid="10">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0">
                                            <p:txEl>
                                              <p:pRg st="10" end="10"/>
                                            </p:txEl>
                                          </p:spTgt>
                                        </p:tgtEl>
                                        <p:attrNameLst>
                                          <p:attrName>style.visibility</p:attrName>
                                        </p:attrNameLst>
                                      </p:cBhvr>
                                      <p:to>
                                        <p:strVal val="visible"/>
                                      </p:to>
                                    </p:set>
                                    <p:anim calcmode="lin" valueType="num">
                                      <p:cBhvr additive="base">
                                        <p:cTn id="44" dur="1000"/>
                                        <p:tgtEl>
                                          <p:spTgt spid="10">
                                            <p:txEl>
                                              <p:pRg st="10" end="10"/>
                                            </p:txEl>
                                          </p:spTgt>
                                        </p:tgtEl>
                                        <p:attrNameLst>
                                          <p:attrName>ppt_y</p:attrName>
                                        </p:attrNameLst>
                                      </p:cBhvr>
                                      <p:tavLst>
                                        <p:tav tm="0">
                                          <p:val>
                                            <p:strVal val="#ppt_y+#ppt_h*1.125000"/>
                                          </p:val>
                                        </p:tav>
                                        <p:tav tm="100000">
                                          <p:val>
                                            <p:strVal val="#ppt_y"/>
                                          </p:val>
                                        </p:tav>
                                      </p:tavLst>
                                    </p:anim>
                                    <p:animEffect transition="in" filter="wipe(up)">
                                      <p:cBhvr>
                                        <p:cTn id="45" dur="1000"/>
                                        <p:tgtEl>
                                          <p:spTgt spid="10">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0">
                                            <p:txEl>
                                              <p:pRg st="12" end="12"/>
                                            </p:txEl>
                                          </p:spTgt>
                                        </p:tgtEl>
                                        <p:attrNameLst>
                                          <p:attrName>style.visibility</p:attrName>
                                        </p:attrNameLst>
                                      </p:cBhvr>
                                      <p:to>
                                        <p:strVal val="visible"/>
                                      </p:to>
                                    </p:set>
                                    <p:anim calcmode="lin" valueType="num">
                                      <p:cBhvr additive="base">
                                        <p:cTn id="50" dur="1000"/>
                                        <p:tgtEl>
                                          <p:spTgt spid="10">
                                            <p:txEl>
                                              <p:pRg st="12" end="12"/>
                                            </p:txEl>
                                          </p:spTgt>
                                        </p:tgtEl>
                                        <p:attrNameLst>
                                          <p:attrName>ppt_y</p:attrName>
                                        </p:attrNameLst>
                                      </p:cBhvr>
                                      <p:tavLst>
                                        <p:tav tm="0">
                                          <p:val>
                                            <p:strVal val="#ppt_y+#ppt_h*1.125000"/>
                                          </p:val>
                                        </p:tav>
                                        <p:tav tm="100000">
                                          <p:val>
                                            <p:strVal val="#ppt_y"/>
                                          </p:val>
                                        </p:tav>
                                      </p:tavLst>
                                    </p:anim>
                                    <p:animEffect transition="in" filter="wipe(up)">
                                      <p:cBhvr>
                                        <p:cTn id="51" dur="10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uiExpand="1"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C96D-62D0-9C81-0860-ED1CF33056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64BD5603-381F-250C-B9D4-28E3DBD33AFC}"/>
              </a:ext>
            </a:extLst>
          </p:cNvPr>
          <p:cNvPicPr>
            <a:picLocks noChangeAspect="1"/>
          </p:cNvPicPr>
          <p:nvPr/>
        </p:nvPicPr>
        <p:blipFill>
          <a:blip r:embed="rId2"/>
          <a:stretch>
            <a:fillRect/>
          </a:stretch>
        </p:blipFill>
        <p:spPr>
          <a:xfrm>
            <a:off x="1443038" y="-1"/>
            <a:ext cx="10716695" cy="6896485"/>
          </a:xfrm>
          <a:prstGeom prst="rect">
            <a:avLst/>
          </a:prstGeom>
        </p:spPr>
      </p:pic>
      <p:sp>
        <p:nvSpPr>
          <p:cNvPr id="4" name="ZoneTexte 5">
            <a:extLst>
              <a:ext uri="{FF2B5EF4-FFF2-40B4-BE49-F238E27FC236}">
                <a16:creationId xmlns:a16="http://schemas.microsoft.com/office/drawing/2014/main" id="{192A74E8-1DC6-95CF-ABA1-E19F9E76B60C}"/>
              </a:ext>
            </a:extLst>
          </p:cNvPr>
          <p:cNvSpPr txBox="1"/>
          <p:nvPr/>
        </p:nvSpPr>
        <p:spPr>
          <a:xfrm>
            <a:off x="982413" y="1549538"/>
            <a:ext cx="10367637" cy="409442"/>
          </a:xfrm>
          <a:prstGeom prst="rect">
            <a:avLst/>
          </a:prstGeom>
          <a:noFill/>
          <a:ln cap="flat">
            <a:noFill/>
          </a:ln>
        </p:spPr>
        <p:txBody>
          <a:bodyPr vert="horz" wrap="square" lIns="110588" tIns="55294" rIns="110588" bIns="55294" anchor="t" anchorCtr="0" compatLnSpc="1">
            <a:spAutoFit/>
          </a:bodyPr>
          <a:lstStyle/>
          <a:p>
            <a:pPr marL="0" marR="0" lvl="0" indent="0" algn="just" defTabSz="110587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935" b="1" i="0" u="none" strike="noStrike" kern="0" cap="none" spc="0" normalizeH="0" baseline="0" noProof="0">
              <a:ln>
                <a:noFill/>
              </a:ln>
              <a:solidFill>
                <a:srgbClr val="000000"/>
              </a:solidFill>
              <a:effectLst/>
              <a:uLnTx/>
              <a:uFillTx/>
              <a:latin typeface="Liberation Sans"/>
              <a:ea typeface="+mn-ea"/>
              <a:cs typeface="+mn-cs"/>
            </a:endParaRPr>
          </a:p>
        </p:txBody>
      </p:sp>
      <p:pic>
        <p:nvPicPr>
          <p:cNvPr id="5" name="Image 9">
            <a:extLst>
              <a:ext uri="{FF2B5EF4-FFF2-40B4-BE49-F238E27FC236}">
                <a16:creationId xmlns:a16="http://schemas.microsoft.com/office/drawing/2014/main" id="{CE67D0E2-73CA-0F34-EF64-B21DF4EA9BD3}"/>
              </a:ext>
            </a:extLst>
          </p:cNvPr>
          <p:cNvPicPr>
            <a:picLocks noChangeAspect="1"/>
          </p:cNvPicPr>
          <p:nvPr/>
        </p:nvPicPr>
        <p:blipFill>
          <a:blip r:embed="rId3">
            <a:lum/>
            <a:alphaModFix/>
          </a:blip>
          <a:srcRect/>
          <a:stretch>
            <a:fillRect/>
          </a:stretch>
        </p:blipFill>
        <p:spPr>
          <a:xfrm>
            <a:off x="1214494" y="5655460"/>
            <a:ext cx="1418822" cy="998002"/>
          </a:xfrm>
          <a:prstGeom prst="rect">
            <a:avLst/>
          </a:prstGeom>
          <a:noFill/>
          <a:ln cap="flat">
            <a:noFill/>
          </a:ln>
        </p:spPr>
      </p:pic>
      <p:sp>
        <p:nvSpPr>
          <p:cNvPr id="6" name="ZoneTexte 7">
            <a:extLst>
              <a:ext uri="{FF2B5EF4-FFF2-40B4-BE49-F238E27FC236}">
                <a16:creationId xmlns:a16="http://schemas.microsoft.com/office/drawing/2014/main" id="{6996ED31-0BB7-E722-E625-B6B642CE9ED2}"/>
              </a:ext>
            </a:extLst>
          </p:cNvPr>
          <p:cNvSpPr txBox="1"/>
          <p:nvPr/>
        </p:nvSpPr>
        <p:spPr>
          <a:xfrm>
            <a:off x="2741981" y="2470937"/>
            <a:ext cx="8346152" cy="446696"/>
          </a:xfrm>
          <a:prstGeom prst="rect">
            <a:avLst/>
          </a:prstGeom>
          <a:noFill/>
          <a:ln cap="flat">
            <a:noFill/>
          </a:ln>
        </p:spPr>
        <p:txBody>
          <a:bodyPr vert="horz" wrap="square" lIns="110588" tIns="55294" rIns="110588" bIns="55294" anchor="t" anchorCtr="0" compatLnSpc="1">
            <a:spAutoFit/>
          </a:bodyPr>
          <a:lstStyle/>
          <a:p>
            <a:pPr marL="345586" marR="0" lvl="0" indent="-345586" algn="l" defTabSz="1105875" rtl="0" eaLnBrk="1" fontAlgn="auto" latinLnBrk="0" hangingPunct="1">
              <a:lnSpc>
                <a:spcPct val="100000"/>
              </a:lnSpc>
              <a:spcBef>
                <a:spcPts val="0"/>
              </a:spcBef>
              <a:spcAft>
                <a:spcPts val="0"/>
              </a:spcAft>
              <a:buClr>
                <a:srgbClr val="215F9A"/>
              </a:buClr>
              <a:buSzPct val="100000"/>
              <a:buFont typeface="Webdings" pitchFamily="18"/>
              <a:buChar char="8"/>
              <a:tabLst/>
              <a:defRPr sz="1800" b="0" i="0" u="none" strike="noStrike" kern="0" cap="none" spc="0" baseline="0">
                <a:solidFill>
                  <a:srgbClr val="000000"/>
                </a:solidFill>
                <a:uFillTx/>
              </a:defRPr>
            </a:pPr>
            <a:endParaRPr kumimoji="0" lang="fr-FR" sz="2177" b="1" i="0" u="none" strike="noStrike" kern="0" cap="none" spc="0" normalizeH="0" baseline="0" noProof="0">
              <a:ln>
                <a:noFill/>
              </a:ln>
              <a:solidFill>
                <a:srgbClr val="000000"/>
              </a:solidFill>
              <a:effectLst/>
              <a:uLnTx/>
              <a:uFillTx/>
              <a:latin typeface="Liberation Sans"/>
              <a:ea typeface="+mn-ea"/>
              <a:cs typeface="+mn-cs"/>
            </a:endParaRPr>
          </a:p>
        </p:txBody>
      </p:sp>
    </p:spTree>
    <p:extLst>
      <p:ext uri="{BB962C8B-B14F-4D97-AF65-F5344CB8AC3E}">
        <p14:creationId xmlns:p14="http://schemas.microsoft.com/office/powerpoint/2010/main" val="1506078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BD87-BA80-4CED-E3EE-81F3B436D554}"/>
            </a:ext>
          </a:extLst>
        </p:cNvPr>
        <p:cNvGrpSpPr/>
        <p:nvPr/>
      </p:nvGrpSpPr>
      <p:grpSpPr>
        <a:xfrm>
          <a:off x="0" y="0"/>
          <a:ext cx="0" cy="0"/>
          <a:chOff x="0" y="0"/>
          <a:chExt cx="0" cy="0"/>
        </a:xfrm>
      </p:grpSpPr>
      <p:sp>
        <p:nvSpPr>
          <p:cNvPr id="4" name="ZoneTexte 5">
            <a:extLst>
              <a:ext uri="{FF2B5EF4-FFF2-40B4-BE49-F238E27FC236}">
                <a16:creationId xmlns:a16="http://schemas.microsoft.com/office/drawing/2014/main" id="{97F6082D-833A-ABC9-AD58-2365A47E7D0B}"/>
              </a:ext>
            </a:extLst>
          </p:cNvPr>
          <p:cNvSpPr txBox="1"/>
          <p:nvPr/>
        </p:nvSpPr>
        <p:spPr>
          <a:xfrm>
            <a:off x="982413" y="1549538"/>
            <a:ext cx="10367637" cy="409442"/>
          </a:xfrm>
          <a:prstGeom prst="rect">
            <a:avLst/>
          </a:prstGeom>
          <a:noFill/>
          <a:ln cap="flat">
            <a:noFill/>
          </a:ln>
        </p:spPr>
        <p:txBody>
          <a:bodyPr vert="horz" wrap="square" lIns="110588" tIns="55294" rIns="110588" bIns="55294" anchor="t" anchorCtr="0" compatLnSpc="1">
            <a:spAutoFit/>
          </a:bodyPr>
          <a:lstStyle/>
          <a:p>
            <a:pPr marL="0" marR="0" lvl="0" indent="0" algn="just" defTabSz="110587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935" b="1" i="0" u="none" strike="noStrike" kern="0" cap="none" spc="0" normalizeH="0" baseline="0" noProof="0">
              <a:ln>
                <a:noFill/>
              </a:ln>
              <a:solidFill>
                <a:srgbClr val="000000"/>
              </a:solidFill>
              <a:effectLst/>
              <a:uLnTx/>
              <a:uFillTx/>
              <a:latin typeface="Liberation Sans"/>
              <a:ea typeface="+mn-ea"/>
              <a:cs typeface="+mn-cs"/>
            </a:endParaRPr>
          </a:p>
        </p:txBody>
      </p:sp>
      <p:pic>
        <p:nvPicPr>
          <p:cNvPr id="5" name="Image 9">
            <a:extLst>
              <a:ext uri="{FF2B5EF4-FFF2-40B4-BE49-F238E27FC236}">
                <a16:creationId xmlns:a16="http://schemas.microsoft.com/office/drawing/2014/main" id="{F6547C4A-F5B1-CA1F-AE28-EAEAC1F8272D}"/>
              </a:ext>
            </a:extLst>
          </p:cNvPr>
          <p:cNvPicPr>
            <a:picLocks noChangeAspect="1"/>
          </p:cNvPicPr>
          <p:nvPr/>
        </p:nvPicPr>
        <p:blipFill>
          <a:blip r:embed="rId2">
            <a:lum/>
            <a:alphaModFix/>
          </a:blip>
          <a:srcRect/>
          <a:stretch>
            <a:fillRect/>
          </a:stretch>
        </p:blipFill>
        <p:spPr>
          <a:xfrm>
            <a:off x="1214494" y="5655460"/>
            <a:ext cx="1418822" cy="998002"/>
          </a:xfrm>
          <a:prstGeom prst="rect">
            <a:avLst/>
          </a:prstGeom>
          <a:noFill/>
          <a:ln cap="flat">
            <a:noFill/>
          </a:ln>
        </p:spPr>
      </p:pic>
      <p:sp>
        <p:nvSpPr>
          <p:cNvPr id="6" name="ZoneTexte 7">
            <a:extLst>
              <a:ext uri="{FF2B5EF4-FFF2-40B4-BE49-F238E27FC236}">
                <a16:creationId xmlns:a16="http://schemas.microsoft.com/office/drawing/2014/main" id="{6DBFE4C4-C595-66D1-C7BB-AEAE3AF97807}"/>
              </a:ext>
            </a:extLst>
          </p:cNvPr>
          <p:cNvSpPr txBox="1"/>
          <p:nvPr/>
        </p:nvSpPr>
        <p:spPr>
          <a:xfrm>
            <a:off x="2741981" y="2470937"/>
            <a:ext cx="8346152" cy="446696"/>
          </a:xfrm>
          <a:prstGeom prst="rect">
            <a:avLst/>
          </a:prstGeom>
          <a:noFill/>
          <a:ln cap="flat">
            <a:noFill/>
          </a:ln>
        </p:spPr>
        <p:txBody>
          <a:bodyPr vert="horz" wrap="square" lIns="110588" tIns="55294" rIns="110588" bIns="55294" anchor="t" anchorCtr="0" compatLnSpc="1">
            <a:spAutoFit/>
          </a:bodyPr>
          <a:lstStyle/>
          <a:p>
            <a:pPr marL="345586" marR="0" lvl="0" indent="-345586" algn="l" defTabSz="1105875" rtl="0" eaLnBrk="1" fontAlgn="auto" latinLnBrk="0" hangingPunct="1">
              <a:lnSpc>
                <a:spcPct val="100000"/>
              </a:lnSpc>
              <a:spcBef>
                <a:spcPts val="0"/>
              </a:spcBef>
              <a:spcAft>
                <a:spcPts val="0"/>
              </a:spcAft>
              <a:buClr>
                <a:srgbClr val="215F9A"/>
              </a:buClr>
              <a:buSzPct val="100000"/>
              <a:buFont typeface="Webdings" pitchFamily="18"/>
              <a:buChar char="8"/>
              <a:tabLst/>
              <a:defRPr sz="1800" b="0" i="0" u="none" strike="noStrike" kern="0" cap="none" spc="0" baseline="0">
                <a:solidFill>
                  <a:srgbClr val="000000"/>
                </a:solidFill>
                <a:uFillTx/>
              </a:defRPr>
            </a:pPr>
            <a:endParaRPr kumimoji="0" lang="fr-FR" sz="2177" b="1" i="0" u="none" strike="noStrike" kern="0" cap="none" spc="0" normalizeH="0" baseline="0" noProof="0">
              <a:ln>
                <a:noFill/>
              </a:ln>
              <a:solidFill>
                <a:srgbClr val="000000"/>
              </a:solidFill>
              <a:effectLst/>
              <a:uLnTx/>
              <a:uFillTx/>
              <a:latin typeface="Liberation Sans"/>
              <a:ea typeface="+mn-ea"/>
              <a:cs typeface="+mn-cs"/>
            </a:endParaRPr>
          </a:p>
        </p:txBody>
      </p:sp>
      <p:pic>
        <p:nvPicPr>
          <p:cNvPr id="3" name="Image 2">
            <a:extLst>
              <a:ext uri="{FF2B5EF4-FFF2-40B4-BE49-F238E27FC236}">
                <a16:creationId xmlns:a16="http://schemas.microsoft.com/office/drawing/2014/main" id="{49CC3E7F-3D1B-DF1B-7475-3CA940ADFFDE}"/>
              </a:ext>
            </a:extLst>
          </p:cNvPr>
          <p:cNvPicPr>
            <a:picLocks noChangeAspect="1"/>
          </p:cNvPicPr>
          <p:nvPr/>
        </p:nvPicPr>
        <p:blipFill>
          <a:blip r:embed="rId3"/>
          <a:stretch>
            <a:fillRect/>
          </a:stretch>
        </p:blipFill>
        <p:spPr>
          <a:xfrm>
            <a:off x="2904068" y="0"/>
            <a:ext cx="9287932" cy="6882495"/>
          </a:xfrm>
          <a:prstGeom prst="rect">
            <a:avLst/>
          </a:prstGeom>
        </p:spPr>
      </p:pic>
    </p:spTree>
    <p:extLst>
      <p:ext uri="{BB962C8B-B14F-4D97-AF65-F5344CB8AC3E}">
        <p14:creationId xmlns:p14="http://schemas.microsoft.com/office/powerpoint/2010/main" val="2299608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3D3F41-EC29-BF1A-C2DD-35A7DEE507FA}"/>
              </a:ext>
            </a:extLst>
          </p:cNvPr>
          <p:cNvSpPr txBox="1"/>
          <p:nvPr/>
        </p:nvSpPr>
        <p:spPr>
          <a:xfrm>
            <a:off x="3025826" y="31622"/>
            <a:ext cx="6140348"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4-2/   LE REGLEMENT LITTERAL</a:t>
            </a:r>
          </a:p>
        </p:txBody>
      </p:sp>
      <p:sp>
        <p:nvSpPr>
          <p:cNvPr id="4" name="ZoneTexte 3">
            <a:extLst>
              <a:ext uri="{FF2B5EF4-FFF2-40B4-BE49-F238E27FC236}">
                <a16:creationId xmlns:a16="http://schemas.microsoft.com/office/drawing/2014/main" id="{58551F58-2BA5-68E1-2ECC-36170BFAF401}"/>
              </a:ext>
            </a:extLst>
          </p:cNvPr>
          <p:cNvSpPr txBox="1"/>
          <p:nvPr/>
        </p:nvSpPr>
        <p:spPr>
          <a:xfrm>
            <a:off x="263091" y="1773489"/>
            <a:ext cx="5832909" cy="923330"/>
          </a:xfrm>
          <a:prstGeom prst="rect">
            <a:avLst/>
          </a:prstGeom>
          <a:noFill/>
        </p:spPr>
        <p:txBody>
          <a:bodyPr wrap="square">
            <a:spAutoFit/>
          </a:bodyPr>
          <a:lstStyle/>
          <a:p>
            <a:r>
              <a:rPr lang="fr-FR" b="1" dirty="0">
                <a:latin typeface="Liberation Sans"/>
              </a:rPr>
              <a:t>Le règlement propose des prescriptions pour les trois gradations d’éléments de patrimoine bâti à protéger : </a:t>
            </a:r>
          </a:p>
        </p:txBody>
      </p:sp>
      <p:sp>
        <p:nvSpPr>
          <p:cNvPr id="5" name="ZoneTexte 1">
            <a:extLst>
              <a:ext uri="{FF2B5EF4-FFF2-40B4-BE49-F238E27FC236}">
                <a16:creationId xmlns:a16="http://schemas.microsoft.com/office/drawing/2014/main" id="{26F6871B-79EB-A830-4472-D7B17E22C8DC}"/>
              </a:ext>
            </a:extLst>
          </p:cNvPr>
          <p:cNvSpPr txBox="1"/>
          <p:nvPr/>
        </p:nvSpPr>
        <p:spPr>
          <a:xfrm>
            <a:off x="1214493" y="595503"/>
            <a:ext cx="8899768" cy="866170"/>
          </a:xfrm>
          <a:prstGeom prst="rect">
            <a:avLst/>
          </a:prstGeom>
          <a:noFill/>
          <a:ln cap="flat">
            <a:noFill/>
          </a:ln>
        </p:spPr>
        <p:txBody>
          <a:bodyPr vert="horz" wrap="square" lIns="110588" tIns="55294" rIns="110588" bIns="55294" anchor="t" anchorCtr="0" compatLnSpc="1">
            <a:spAutoFit/>
          </a:bodyPr>
          <a:lstStyle/>
          <a:p>
            <a:pPr marL="457200" indent="-457200" algn="just" defTabSz="1105875">
              <a:buFont typeface="Wingdings" panose="05000000000000000000" pitchFamily="2" charset="2"/>
              <a:buChar char="Ø"/>
              <a:defRPr sz="1800" b="0" i="0" u="none" strike="noStrike" kern="0" cap="none" spc="0" baseline="0">
                <a:solidFill>
                  <a:srgbClr val="000000"/>
                </a:solidFill>
                <a:uFillTx/>
              </a:defRPr>
            </a:pPr>
            <a:r>
              <a:rPr lang="fr-FR" sz="2903" b="1" dirty="0">
                <a:solidFill>
                  <a:srgbClr val="215F9A"/>
                </a:solidFill>
                <a:latin typeface="Liberation Sans"/>
              </a:rPr>
              <a:t>Le règlement du patrimoine bâti à protéger</a:t>
            </a:r>
            <a:r>
              <a:rPr lang="fr-FR" sz="2000" dirty="0">
                <a:solidFill>
                  <a:srgbClr val="FFFFFF"/>
                </a:solidFill>
                <a:latin typeface="Aptos"/>
              </a:rPr>
              <a:t> 98 et suivantes</a:t>
            </a:r>
          </a:p>
        </p:txBody>
      </p:sp>
      <p:pic>
        <p:nvPicPr>
          <p:cNvPr id="7" name="Image 6">
            <a:extLst>
              <a:ext uri="{FF2B5EF4-FFF2-40B4-BE49-F238E27FC236}">
                <a16:creationId xmlns:a16="http://schemas.microsoft.com/office/drawing/2014/main" id="{93688DBE-4A8D-24A7-8875-1829B520EA9E}"/>
              </a:ext>
            </a:extLst>
          </p:cNvPr>
          <p:cNvPicPr>
            <a:picLocks noChangeAspect="1"/>
          </p:cNvPicPr>
          <p:nvPr/>
        </p:nvPicPr>
        <p:blipFill>
          <a:blip r:embed="rId2"/>
          <a:stretch>
            <a:fillRect/>
          </a:stretch>
        </p:blipFill>
        <p:spPr>
          <a:xfrm>
            <a:off x="339470" y="2987869"/>
            <a:ext cx="5680151" cy="1173313"/>
          </a:xfrm>
          <a:prstGeom prst="rect">
            <a:avLst/>
          </a:prstGeom>
        </p:spPr>
      </p:pic>
      <p:pic>
        <p:nvPicPr>
          <p:cNvPr id="8" name="Image 9">
            <a:extLst>
              <a:ext uri="{FF2B5EF4-FFF2-40B4-BE49-F238E27FC236}">
                <a16:creationId xmlns:a16="http://schemas.microsoft.com/office/drawing/2014/main" id="{9239CAAF-BF26-9B5A-BE95-D958ABC4981E}"/>
              </a:ext>
            </a:extLst>
          </p:cNvPr>
          <p:cNvPicPr>
            <a:picLocks noChangeAspect="1"/>
          </p:cNvPicPr>
          <p:nvPr/>
        </p:nvPicPr>
        <p:blipFill>
          <a:blip r:embed="rId3">
            <a:lum/>
            <a:alphaModFix/>
          </a:blip>
          <a:srcRect/>
          <a:stretch>
            <a:fillRect/>
          </a:stretch>
        </p:blipFill>
        <p:spPr>
          <a:xfrm>
            <a:off x="1214493" y="5480149"/>
            <a:ext cx="1668055" cy="1173313"/>
          </a:xfrm>
          <a:prstGeom prst="rect">
            <a:avLst/>
          </a:prstGeom>
          <a:noFill/>
          <a:ln cap="flat">
            <a:noFill/>
          </a:ln>
        </p:spPr>
      </p:pic>
      <p:pic>
        <p:nvPicPr>
          <p:cNvPr id="12" name="Image 11">
            <a:extLst>
              <a:ext uri="{FF2B5EF4-FFF2-40B4-BE49-F238E27FC236}">
                <a16:creationId xmlns:a16="http://schemas.microsoft.com/office/drawing/2014/main" id="{8EF3C12D-18E5-A432-0DB2-8538AB5DB7C5}"/>
              </a:ext>
            </a:extLst>
          </p:cNvPr>
          <p:cNvPicPr>
            <a:picLocks noChangeAspect="1"/>
          </p:cNvPicPr>
          <p:nvPr/>
        </p:nvPicPr>
        <p:blipFill>
          <a:blip r:embed="rId4"/>
          <a:stretch>
            <a:fillRect/>
          </a:stretch>
        </p:blipFill>
        <p:spPr>
          <a:xfrm>
            <a:off x="6096000" y="-57440"/>
            <a:ext cx="6140347" cy="6915440"/>
          </a:xfrm>
          <a:prstGeom prst="rect">
            <a:avLst/>
          </a:prstGeom>
        </p:spPr>
      </p:pic>
      <p:sp>
        <p:nvSpPr>
          <p:cNvPr id="13" name="ZoneTexte 1">
            <a:extLst>
              <a:ext uri="{FF2B5EF4-FFF2-40B4-BE49-F238E27FC236}">
                <a16:creationId xmlns:a16="http://schemas.microsoft.com/office/drawing/2014/main" id="{7E9181F3-7E62-A396-5FB3-7555BBE37960}"/>
              </a:ext>
            </a:extLst>
          </p:cNvPr>
          <p:cNvSpPr txBox="1"/>
          <p:nvPr/>
        </p:nvSpPr>
        <p:spPr>
          <a:xfrm>
            <a:off x="5867300" y="901831"/>
            <a:ext cx="1903654"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Exemple</a:t>
            </a:r>
            <a:endParaRPr lang="fr-FR" sz="2000" dirty="0">
              <a:solidFill>
                <a:srgbClr val="FFFFFF"/>
              </a:solidFill>
              <a:latin typeface="Aptos"/>
            </a:endParaRPr>
          </a:p>
        </p:txBody>
      </p:sp>
    </p:spTree>
    <p:extLst>
      <p:ext uri="{BB962C8B-B14F-4D97-AF65-F5344CB8AC3E}">
        <p14:creationId xmlns:p14="http://schemas.microsoft.com/office/powerpoint/2010/main" val="555879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p:tgtEl>
                                          <p:spTgt spid="4"/>
                                        </p:tgtEl>
                                        <p:attrNameLst>
                                          <p:attrName>ppt_y</p:attrName>
                                        </p:attrNameLst>
                                      </p:cBhvr>
                                      <p:tavLst>
                                        <p:tav tm="0">
                                          <p:val>
                                            <p:strVal val="#ppt_y+#ppt_h*1.125000"/>
                                          </p:val>
                                        </p:tav>
                                        <p:tav tm="100000">
                                          <p:val>
                                            <p:strVal val="#ppt_y"/>
                                          </p:val>
                                        </p:tav>
                                      </p:tavLst>
                                    </p:anim>
                                    <p:animEffect transition="in" filter="wipe(up)">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2" presetClass="entr" presetSubtype="4" fill="hold" grpId="1"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2000"/>
                                        <p:tgtEl>
                                          <p:spTgt spid="13"/>
                                        </p:tgtEl>
                                        <p:attrNameLst>
                                          <p:attrName>ppt_y</p:attrName>
                                        </p:attrNameLst>
                                      </p:cBhvr>
                                      <p:tavLst>
                                        <p:tav tm="0">
                                          <p:val>
                                            <p:strVal val="#ppt_y+#ppt_h*1.125000"/>
                                          </p:val>
                                        </p:tav>
                                        <p:tav tm="100000">
                                          <p:val>
                                            <p:strVal val="#ppt_y"/>
                                          </p:val>
                                        </p:tav>
                                      </p:tavLst>
                                    </p:anim>
                                    <p:animEffect transition="in" filter="wipe(up)">
                                      <p:cBhvr>
                                        <p:cTn id="41" dur="2000"/>
                                        <p:tgtEl>
                                          <p:spTgt spid="13"/>
                                        </p:tgtEl>
                                      </p:cBhvr>
                                    </p:animEffect>
                                  </p:childTnLst>
                                </p:cTn>
                              </p:par>
                            </p:childTnLst>
                          </p:cTn>
                        </p:par>
                        <p:par>
                          <p:cTn id="42" fill="hold">
                            <p:stCondLst>
                              <p:cond delay="2000"/>
                            </p:stCondLst>
                            <p:childTnLst>
                              <p:par>
                                <p:cTn id="43" presetID="6" presetClass="entr" presetSubtype="16"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8EE762-421C-8FEF-8EF9-3E0D670D3BB3}"/>
              </a:ext>
            </a:extLst>
          </p:cNvPr>
          <p:cNvSpPr txBox="1"/>
          <p:nvPr/>
        </p:nvSpPr>
        <p:spPr>
          <a:xfrm>
            <a:off x="1771706" y="166878"/>
            <a:ext cx="8315269" cy="558393"/>
          </a:xfrm>
          <a:prstGeom prst="rect">
            <a:avLst/>
          </a:prstGeom>
          <a:noFill/>
          <a:ln cap="flat">
            <a:noFill/>
          </a:ln>
        </p:spPr>
        <p:txBody>
          <a:bodyPr vert="horz" wrap="square" lIns="110588" tIns="55294" rIns="110588" bIns="55294" anchor="t" anchorCtr="0" compatLnSpc="1">
            <a:spAutoFit/>
          </a:bodyPr>
          <a:lstStyle/>
          <a:p>
            <a:pPr marL="457200" indent="-457200" defTabSz="1105875">
              <a:buFont typeface="Wingdings" panose="05000000000000000000" pitchFamily="2" charset="2"/>
              <a:buChar char="Ø"/>
              <a:defRPr sz="1800" b="0" i="0" u="none" strike="noStrike" kern="0" cap="none" spc="0" baseline="0">
                <a:solidFill>
                  <a:srgbClr val="000000"/>
                </a:solidFill>
                <a:uFillTx/>
              </a:defRPr>
            </a:pPr>
            <a:r>
              <a:rPr lang="fr-FR" sz="2903" b="1" dirty="0">
                <a:solidFill>
                  <a:srgbClr val="215F9A"/>
                </a:solidFill>
                <a:latin typeface="Liberation Sans"/>
              </a:rPr>
              <a:t>Le cahier des prescriptions patrimoniales</a:t>
            </a:r>
            <a:endParaRPr lang="fr-FR" sz="2000" dirty="0">
              <a:solidFill>
                <a:srgbClr val="FFFFFF"/>
              </a:solidFill>
              <a:latin typeface="Aptos"/>
            </a:endParaRPr>
          </a:p>
        </p:txBody>
      </p:sp>
      <p:sp>
        <p:nvSpPr>
          <p:cNvPr id="4" name="ZoneTexte 3">
            <a:extLst>
              <a:ext uri="{FF2B5EF4-FFF2-40B4-BE49-F238E27FC236}">
                <a16:creationId xmlns:a16="http://schemas.microsoft.com/office/drawing/2014/main" id="{FB022FD3-6600-9FEB-6ADA-1D8DFF099B77}"/>
              </a:ext>
            </a:extLst>
          </p:cNvPr>
          <p:cNvSpPr txBox="1"/>
          <p:nvPr/>
        </p:nvSpPr>
        <p:spPr>
          <a:xfrm>
            <a:off x="885825" y="725271"/>
            <a:ext cx="10787063" cy="5078313"/>
          </a:xfrm>
          <a:prstGeom prst="rect">
            <a:avLst/>
          </a:prstGeom>
          <a:noFill/>
        </p:spPr>
        <p:txBody>
          <a:bodyPr wrap="square">
            <a:spAutoFit/>
          </a:bodyPr>
          <a:lstStyle/>
          <a:p>
            <a:r>
              <a:rPr lang="fr-FR" b="1" dirty="0">
                <a:latin typeface="Liberation Sans"/>
              </a:rPr>
              <a:t>En annexe, le cahier des prescriptions patrimoniales présente les éléments significatifs de l’intérêt patrimonial des bâtiments à protéger et les règles particulières propres à chaque typologie et sous typologie : </a:t>
            </a:r>
          </a:p>
          <a:p>
            <a:endParaRPr lang="fr-FR" b="1" dirty="0">
              <a:latin typeface="Liberation Sans"/>
            </a:endParaRPr>
          </a:p>
          <a:p>
            <a:pPr marL="342900" indent="-342900">
              <a:buAutoNum type="arabicPeriod"/>
            </a:pPr>
            <a:r>
              <a:rPr lang="fr-FR" b="1" dirty="0">
                <a:highlight>
                  <a:srgbClr val="FFFF00"/>
                </a:highlight>
                <a:latin typeface="Liberation Sans"/>
              </a:rPr>
              <a:t>La typologie BALNÉAIRE</a:t>
            </a:r>
            <a:r>
              <a:rPr lang="fr-FR" b="1" dirty="0">
                <a:latin typeface="Liberation Sans"/>
              </a:rPr>
              <a:t> qui regroupe les sous-typologies suivantes : a. La très grande villa b. La grande villa c. La villa plus modeste d. Les équipements balnéaires </a:t>
            </a:r>
          </a:p>
          <a:p>
            <a:pPr marL="342900" indent="-342900">
              <a:buAutoNum type="arabicPeriod"/>
            </a:pPr>
            <a:r>
              <a:rPr lang="fr-FR" b="1" dirty="0">
                <a:highlight>
                  <a:srgbClr val="FFFF00"/>
                </a:highlight>
                <a:latin typeface="Liberation Sans"/>
              </a:rPr>
              <a:t>La typologie REPRÉSENTATION</a:t>
            </a:r>
            <a:r>
              <a:rPr lang="fr-FR" b="1" dirty="0">
                <a:latin typeface="Liberation Sans"/>
              </a:rPr>
              <a:t> regroupe les sous-typologies suivantes : a. Les malouinières b. Les demeures </a:t>
            </a:r>
          </a:p>
          <a:p>
            <a:pPr marL="342900" indent="-342900">
              <a:buAutoNum type="arabicPeriod"/>
            </a:pPr>
            <a:r>
              <a:rPr lang="fr-FR" b="1" dirty="0">
                <a:highlight>
                  <a:srgbClr val="FFFF00"/>
                </a:highlight>
                <a:latin typeface="Liberation Sans"/>
              </a:rPr>
              <a:t>La typologie RECONSTRUCTION </a:t>
            </a:r>
            <a:r>
              <a:rPr lang="fr-FR" b="1" dirty="0">
                <a:latin typeface="Liberation Sans"/>
              </a:rPr>
              <a:t>regroupe les sous-typologies suivantes : a. L’immeuble collectif b. Les équipements c. Les lotissements </a:t>
            </a:r>
          </a:p>
          <a:p>
            <a:pPr marL="342900" indent="-342900">
              <a:buAutoNum type="arabicPeriod"/>
            </a:pPr>
            <a:r>
              <a:rPr lang="fr-FR" b="1" dirty="0">
                <a:highlight>
                  <a:srgbClr val="FFFF00"/>
                </a:highlight>
                <a:latin typeface="Liberation Sans"/>
              </a:rPr>
              <a:t>La typologie URBAINE </a:t>
            </a:r>
            <a:r>
              <a:rPr lang="fr-FR" b="1" dirty="0">
                <a:latin typeface="Liberation Sans"/>
              </a:rPr>
              <a:t>regroupe les sous-typologies suivantes : a. L’immeuble médiéval b. La maison de bourg c. La maison de ville d. L’hôtel particulier e. La maison bourgeoise f. L’immeuble de rapport g. Les équipements </a:t>
            </a:r>
          </a:p>
          <a:p>
            <a:pPr marL="342900" indent="-342900">
              <a:buAutoNum type="arabicPeriod"/>
            </a:pPr>
            <a:r>
              <a:rPr lang="fr-FR" b="1" dirty="0">
                <a:highlight>
                  <a:srgbClr val="FFFF00"/>
                </a:highlight>
                <a:latin typeface="Liberation Sans"/>
              </a:rPr>
              <a:t>La typologie RURALE </a:t>
            </a:r>
            <a:r>
              <a:rPr lang="fr-FR" b="1" dirty="0">
                <a:latin typeface="Liberation Sans"/>
              </a:rPr>
              <a:t>regroupe les sous-typologies suivantes : a. L’habitat rural b. La longère et les annexes c. La ferme à cour d. Les domaines ruraux </a:t>
            </a:r>
          </a:p>
          <a:p>
            <a:pPr marL="342900" indent="-342900">
              <a:buAutoNum type="arabicPeriod"/>
            </a:pPr>
            <a:r>
              <a:rPr lang="fr-FR" b="1" dirty="0">
                <a:highlight>
                  <a:srgbClr val="FFFF00"/>
                </a:highlight>
                <a:latin typeface="Liberation Sans"/>
              </a:rPr>
              <a:t>Typologie RELIGIEUSE </a:t>
            </a:r>
          </a:p>
          <a:p>
            <a:pPr marL="342900" indent="-342900">
              <a:buAutoNum type="arabicPeriod"/>
            </a:pPr>
            <a:r>
              <a:rPr lang="fr-FR" b="1" dirty="0">
                <a:highlight>
                  <a:srgbClr val="FFFF00"/>
                </a:highlight>
                <a:latin typeface="Liberation Sans"/>
              </a:rPr>
              <a:t>Typologie MILITAIRE </a:t>
            </a:r>
          </a:p>
          <a:p>
            <a:pPr marL="342900" indent="-342900">
              <a:buAutoNum type="arabicPeriod"/>
            </a:pPr>
            <a:r>
              <a:rPr lang="fr-FR" b="1" dirty="0">
                <a:highlight>
                  <a:srgbClr val="FFFF00"/>
                </a:highlight>
                <a:latin typeface="Liberation Sans"/>
              </a:rPr>
              <a:t>Typologie MARITIME - PORTUAIRE - INDUSTRIELLE</a:t>
            </a:r>
          </a:p>
        </p:txBody>
      </p:sp>
      <p:pic>
        <p:nvPicPr>
          <p:cNvPr id="5" name="Image 9">
            <a:extLst>
              <a:ext uri="{FF2B5EF4-FFF2-40B4-BE49-F238E27FC236}">
                <a16:creationId xmlns:a16="http://schemas.microsoft.com/office/drawing/2014/main" id="{BF04BD55-7D25-DA4F-F3AC-153CA1819D7D}"/>
              </a:ext>
            </a:extLst>
          </p:cNvPr>
          <p:cNvPicPr>
            <a:picLocks noChangeAspect="1"/>
          </p:cNvPicPr>
          <p:nvPr/>
        </p:nvPicPr>
        <p:blipFill>
          <a:blip r:embed="rId2">
            <a:lum/>
            <a:alphaModFix/>
          </a:blip>
          <a:srcRect/>
          <a:stretch>
            <a:fillRect/>
          </a:stretch>
        </p:blipFill>
        <p:spPr>
          <a:xfrm>
            <a:off x="9758418" y="5408712"/>
            <a:ext cx="1668055" cy="1173313"/>
          </a:xfrm>
          <a:prstGeom prst="rect">
            <a:avLst/>
          </a:prstGeom>
          <a:noFill/>
          <a:ln cap="flat">
            <a:noFill/>
          </a:ln>
        </p:spPr>
      </p:pic>
    </p:spTree>
    <p:extLst>
      <p:ext uri="{BB962C8B-B14F-4D97-AF65-F5344CB8AC3E}">
        <p14:creationId xmlns:p14="http://schemas.microsoft.com/office/powerpoint/2010/main" val="3041526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1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10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10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7" dur="1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10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10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39" dur="10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10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5" dur="1000"/>
                                        <p:tgtEl>
                                          <p:spTgt spid="4">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10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51" dur="1000"/>
                                        <p:tgtEl>
                                          <p:spTgt spid="4">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 calcmode="lin" valueType="num">
                                      <p:cBhvr additive="base">
                                        <p:cTn id="56" dur="1000"/>
                                        <p:tgtEl>
                                          <p:spTgt spid="4">
                                            <p:txEl>
                                              <p:pRg st="8" end="8"/>
                                            </p:txEl>
                                          </p:spTgt>
                                        </p:tgtEl>
                                        <p:attrNameLst>
                                          <p:attrName>ppt_y</p:attrName>
                                        </p:attrNameLst>
                                      </p:cBhvr>
                                      <p:tavLst>
                                        <p:tav tm="0">
                                          <p:val>
                                            <p:strVal val="#ppt_y+#ppt_h*1.125000"/>
                                          </p:val>
                                        </p:tav>
                                        <p:tav tm="100000">
                                          <p:val>
                                            <p:strVal val="#ppt_y"/>
                                          </p:val>
                                        </p:tav>
                                      </p:tavLst>
                                    </p:anim>
                                    <p:animEffect transition="in" filter="wipe(up)">
                                      <p:cBhvr>
                                        <p:cTn id="57" dur="10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 calcmode="lin" valueType="num">
                                      <p:cBhvr additive="base">
                                        <p:cTn id="62" dur="1000"/>
                                        <p:tgtEl>
                                          <p:spTgt spid="4">
                                            <p:txEl>
                                              <p:pRg st="9" end="9"/>
                                            </p:txEl>
                                          </p:spTgt>
                                        </p:tgtEl>
                                        <p:attrNameLst>
                                          <p:attrName>ppt_y</p:attrName>
                                        </p:attrNameLst>
                                      </p:cBhvr>
                                      <p:tavLst>
                                        <p:tav tm="0">
                                          <p:val>
                                            <p:strVal val="#ppt_y+#ppt_h*1.125000"/>
                                          </p:val>
                                        </p:tav>
                                        <p:tav tm="100000">
                                          <p:val>
                                            <p:strVal val="#ppt_y"/>
                                          </p:val>
                                        </p:tav>
                                      </p:tavLst>
                                    </p:anim>
                                    <p:animEffect transition="in" filter="wipe(up)">
                                      <p:cBhvr>
                                        <p:cTn id="63"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66B0234-6B83-78B3-46EE-15E0ADC394C0}"/>
              </a:ext>
            </a:extLst>
          </p:cNvPr>
          <p:cNvPicPr>
            <a:picLocks noChangeAspect="1"/>
          </p:cNvPicPr>
          <p:nvPr/>
        </p:nvPicPr>
        <p:blipFill>
          <a:blip r:embed="rId2"/>
          <a:stretch>
            <a:fillRect/>
          </a:stretch>
        </p:blipFill>
        <p:spPr>
          <a:xfrm>
            <a:off x="463382" y="0"/>
            <a:ext cx="5374694" cy="6858000"/>
          </a:xfrm>
          <a:prstGeom prst="rect">
            <a:avLst/>
          </a:prstGeom>
        </p:spPr>
      </p:pic>
      <p:pic>
        <p:nvPicPr>
          <p:cNvPr id="5" name="Image 4">
            <a:extLst>
              <a:ext uri="{FF2B5EF4-FFF2-40B4-BE49-F238E27FC236}">
                <a16:creationId xmlns:a16="http://schemas.microsoft.com/office/drawing/2014/main" id="{70268D40-82BF-C63E-7B9C-CADAC579D85D}"/>
              </a:ext>
            </a:extLst>
          </p:cNvPr>
          <p:cNvPicPr>
            <a:picLocks noChangeAspect="1"/>
          </p:cNvPicPr>
          <p:nvPr/>
        </p:nvPicPr>
        <p:blipFill>
          <a:blip r:embed="rId3"/>
          <a:stretch>
            <a:fillRect/>
          </a:stretch>
        </p:blipFill>
        <p:spPr>
          <a:xfrm>
            <a:off x="6521281" y="0"/>
            <a:ext cx="5207337" cy="6858000"/>
          </a:xfrm>
          <a:prstGeom prst="rect">
            <a:avLst/>
          </a:prstGeom>
        </p:spPr>
      </p:pic>
      <p:sp>
        <p:nvSpPr>
          <p:cNvPr id="6" name="ZoneTexte 1">
            <a:extLst>
              <a:ext uri="{FF2B5EF4-FFF2-40B4-BE49-F238E27FC236}">
                <a16:creationId xmlns:a16="http://schemas.microsoft.com/office/drawing/2014/main" id="{64A581BC-8ED0-9F45-6414-07F35EA615CF}"/>
              </a:ext>
            </a:extLst>
          </p:cNvPr>
          <p:cNvSpPr txBox="1"/>
          <p:nvPr/>
        </p:nvSpPr>
        <p:spPr>
          <a:xfrm>
            <a:off x="5402099" y="4087943"/>
            <a:ext cx="2113126"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Exemples</a:t>
            </a:r>
            <a:endParaRPr lang="fr-FR" sz="2000" dirty="0">
              <a:solidFill>
                <a:srgbClr val="FFFFFF"/>
              </a:solidFill>
              <a:latin typeface="Aptos"/>
            </a:endParaRPr>
          </a:p>
        </p:txBody>
      </p:sp>
    </p:spTree>
    <p:extLst>
      <p:ext uri="{BB962C8B-B14F-4D97-AF65-F5344CB8AC3E}">
        <p14:creationId xmlns:p14="http://schemas.microsoft.com/office/powerpoint/2010/main" val="3164746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ppt_y</p:attrName>
                                        </p:attrNameLst>
                                      </p:cBhvr>
                                      <p:tavLst>
                                        <p:tav tm="0">
                                          <p:val>
                                            <p:strVal val="#ppt_y+#ppt_h*1.125000"/>
                                          </p:val>
                                        </p:tav>
                                        <p:tav tm="100000">
                                          <p:val>
                                            <p:strVal val="#ppt_y"/>
                                          </p:val>
                                        </p:tav>
                                      </p:tavLst>
                                    </p:anim>
                                    <p:animEffect transition="in" filter="wipe(up)">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D85870-E313-67D9-F591-CC7E7B23F760}"/>
              </a:ext>
            </a:extLst>
          </p:cNvPr>
          <p:cNvPicPr>
            <a:picLocks noChangeAspect="1"/>
          </p:cNvPicPr>
          <p:nvPr/>
        </p:nvPicPr>
        <p:blipFill>
          <a:blip r:embed="rId2"/>
          <a:srcRect t="9466"/>
          <a:stretch/>
        </p:blipFill>
        <p:spPr>
          <a:xfrm>
            <a:off x="2528888" y="667137"/>
            <a:ext cx="9363701" cy="4846762"/>
          </a:xfrm>
          <a:prstGeom prst="rect">
            <a:avLst/>
          </a:prstGeom>
        </p:spPr>
      </p:pic>
      <p:pic>
        <p:nvPicPr>
          <p:cNvPr id="4" name="Image 4">
            <a:extLst>
              <a:ext uri="{FF2B5EF4-FFF2-40B4-BE49-F238E27FC236}">
                <a16:creationId xmlns:a16="http://schemas.microsoft.com/office/drawing/2014/main" id="{60EE3B49-59BD-E6FD-D162-A7E575A5895F}"/>
              </a:ext>
            </a:extLst>
          </p:cNvPr>
          <p:cNvPicPr>
            <a:picLocks noChangeAspect="1"/>
          </p:cNvPicPr>
          <p:nvPr/>
        </p:nvPicPr>
        <p:blipFill>
          <a:blip r:embed="rId3">
            <a:lum/>
            <a:alphaModFix/>
          </a:blip>
          <a:srcRect/>
          <a:stretch>
            <a:fillRect/>
          </a:stretch>
        </p:blipFill>
        <p:spPr>
          <a:xfrm>
            <a:off x="593245" y="5306971"/>
            <a:ext cx="1778887" cy="1251282"/>
          </a:xfrm>
          <a:prstGeom prst="rect">
            <a:avLst/>
          </a:prstGeom>
          <a:noFill/>
          <a:ln cap="flat">
            <a:noFill/>
          </a:ln>
        </p:spPr>
      </p:pic>
      <p:sp>
        <p:nvSpPr>
          <p:cNvPr id="5" name="ZoneTexte 4">
            <a:extLst>
              <a:ext uri="{FF2B5EF4-FFF2-40B4-BE49-F238E27FC236}">
                <a16:creationId xmlns:a16="http://schemas.microsoft.com/office/drawing/2014/main" id="{58114EC9-64D8-ED96-3986-55B5A5483124}"/>
              </a:ext>
            </a:extLst>
          </p:cNvPr>
          <p:cNvSpPr txBox="1"/>
          <p:nvPr/>
        </p:nvSpPr>
        <p:spPr>
          <a:xfrm>
            <a:off x="754750" y="95716"/>
            <a:ext cx="8425079" cy="542555"/>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800" b="1" dirty="0">
                <a:solidFill>
                  <a:srgbClr val="215F9A"/>
                </a:solidFill>
                <a:latin typeface="Liberation Sans"/>
              </a:rPr>
              <a:t>Rappel des différentes pièces du PLU</a:t>
            </a:r>
            <a:endParaRPr lang="fr-FR" sz="2800" dirty="0">
              <a:solidFill>
                <a:srgbClr val="FFFF00"/>
              </a:solidFill>
              <a:latin typeface="Engravers MT" pitchFamily="18"/>
            </a:endParaRPr>
          </a:p>
        </p:txBody>
      </p:sp>
      <p:sp>
        <p:nvSpPr>
          <p:cNvPr id="6" name="ZoneTexte 5">
            <a:extLst>
              <a:ext uri="{FF2B5EF4-FFF2-40B4-BE49-F238E27FC236}">
                <a16:creationId xmlns:a16="http://schemas.microsoft.com/office/drawing/2014/main" id="{059F4B85-D6BA-1109-EEE0-91DDD76D12EF}"/>
              </a:ext>
            </a:extLst>
          </p:cNvPr>
          <p:cNvSpPr txBox="1"/>
          <p:nvPr/>
        </p:nvSpPr>
        <p:spPr>
          <a:xfrm>
            <a:off x="2800350" y="1108030"/>
            <a:ext cx="486030" cy="769441"/>
          </a:xfrm>
          <a:prstGeom prst="rect">
            <a:avLst/>
          </a:prstGeom>
          <a:noFill/>
        </p:spPr>
        <p:txBody>
          <a:bodyPr wrap="none" rtlCol="0">
            <a:spAutoFit/>
          </a:bodyPr>
          <a:lstStyle/>
          <a:p>
            <a:r>
              <a:rPr lang="fr-FR" sz="4400" b="1" dirty="0"/>
              <a:t>1</a:t>
            </a:r>
          </a:p>
        </p:txBody>
      </p:sp>
      <p:sp>
        <p:nvSpPr>
          <p:cNvPr id="7" name="ZoneTexte 6">
            <a:extLst>
              <a:ext uri="{FF2B5EF4-FFF2-40B4-BE49-F238E27FC236}">
                <a16:creationId xmlns:a16="http://schemas.microsoft.com/office/drawing/2014/main" id="{35785103-75F4-5834-40DF-C26E590BB32E}"/>
              </a:ext>
            </a:extLst>
          </p:cNvPr>
          <p:cNvSpPr txBox="1"/>
          <p:nvPr/>
        </p:nvSpPr>
        <p:spPr>
          <a:xfrm>
            <a:off x="5071528" y="1339534"/>
            <a:ext cx="486030" cy="769441"/>
          </a:xfrm>
          <a:prstGeom prst="rect">
            <a:avLst/>
          </a:prstGeom>
          <a:noFill/>
        </p:spPr>
        <p:txBody>
          <a:bodyPr wrap="none" rtlCol="0">
            <a:spAutoFit/>
          </a:bodyPr>
          <a:lstStyle/>
          <a:p>
            <a:r>
              <a:rPr lang="fr-FR" sz="4400" b="1" dirty="0"/>
              <a:t>2</a:t>
            </a:r>
          </a:p>
        </p:txBody>
      </p:sp>
      <p:sp>
        <p:nvSpPr>
          <p:cNvPr id="8" name="ZoneTexte 7">
            <a:extLst>
              <a:ext uri="{FF2B5EF4-FFF2-40B4-BE49-F238E27FC236}">
                <a16:creationId xmlns:a16="http://schemas.microsoft.com/office/drawing/2014/main" id="{92ACEFC6-7934-BB3D-0E7C-8E05F2F55970}"/>
              </a:ext>
            </a:extLst>
          </p:cNvPr>
          <p:cNvSpPr txBox="1"/>
          <p:nvPr/>
        </p:nvSpPr>
        <p:spPr>
          <a:xfrm>
            <a:off x="7342706" y="1339533"/>
            <a:ext cx="486030" cy="769441"/>
          </a:xfrm>
          <a:prstGeom prst="rect">
            <a:avLst/>
          </a:prstGeom>
          <a:noFill/>
        </p:spPr>
        <p:txBody>
          <a:bodyPr wrap="none" rtlCol="0">
            <a:spAutoFit/>
          </a:bodyPr>
          <a:lstStyle/>
          <a:p>
            <a:r>
              <a:rPr lang="fr-FR" sz="4400" b="1" dirty="0"/>
              <a:t>3</a:t>
            </a:r>
          </a:p>
        </p:txBody>
      </p:sp>
      <p:sp>
        <p:nvSpPr>
          <p:cNvPr id="9" name="ZoneTexte 8">
            <a:extLst>
              <a:ext uri="{FF2B5EF4-FFF2-40B4-BE49-F238E27FC236}">
                <a16:creationId xmlns:a16="http://schemas.microsoft.com/office/drawing/2014/main" id="{4138C9C2-323D-0C94-DF02-6D6F3842666C}"/>
              </a:ext>
            </a:extLst>
          </p:cNvPr>
          <p:cNvSpPr txBox="1"/>
          <p:nvPr/>
        </p:nvSpPr>
        <p:spPr>
          <a:xfrm>
            <a:off x="9613884" y="1202466"/>
            <a:ext cx="486030" cy="769441"/>
          </a:xfrm>
          <a:prstGeom prst="rect">
            <a:avLst/>
          </a:prstGeom>
          <a:noFill/>
        </p:spPr>
        <p:txBody>
          <a:bodyPr wrap="none" rtlCol="0">
            <a:spAutoFit/>
          </a:bodyPr>
          <a:lstStyle/>
          <a:p>
            <a:r>
              <a:rPr lang="fr-FR" sz="4400" b="1" dirty="0"/>
              <a:t>4</a:t>
            </a:r>
          </a:p>
        </p:txBody>
      </p:sp>
    </p:spTree>
    <p:extLst>
      <p:ext uri="{BB962C8B-B14F-4D97-AF65-F5344CB8AC3E}">
        <p14:creationId xmlns:p14="http://schemas.microsoft.com/office/powerpoint/2010/main" val="242079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p:tgtEl>
                                          <p:spTgt spid="6"/>
                                        </p:tgtEl>
                                        <p:attrNameLst>
                                          <p:attrName>ppt_y</p:attrName>
                                        </p:attrNameLst>
                                      </p:cBhvr>
                                      <p:tavLst>
                                        <p:tav tm="0">
                                          <p:val>
                                            <p:strVal val="#ppt_y+#ppt_h*1.125000"/>
                                          </p:val>
                                        </p:tav>
                                        <p:tav tm="100000">
                                          <p:val>
                                            <p:strVal val="#ppt_y"/>
                                          </p:val>
                                        </p:tav>
                                      </p:tavLst>
                                    </p:anim>
                                    <p:animEffect transition="in" filter="wipe(up)">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p:tgtEl>
                                          <p:spTgt spid="7"/>
                                        </p:tgtEl>
                                        <p:attrNameLst>
                                          <p:attrName>ppt_y</p:attrName>
                                        </p:attrNameLst>
                                      </p:cBhvr>
                                      <p:tavLst>
                                        <p:tav tm="0">
                                          <p:val>
                                            <p:strVal val="#ppt_y+#ppt_h*1.125000"/>
                                          </p:val>
                                        </p:tav>
                                        <p:tav tm="100000">
                                          <p:val>
                                            <p:strVal val="#ppt_y"/>
                                          </p:val>
                                        </p:tav>
                                      </p:tavLst>
                                    </p:anim>
                                    <p:animEffect transition="in" filter="wipe(up)">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p:tgtEl>
                                          <p:spTgt spid="8"/>
                                        </p:tgtEl>
                                        <p:attrNameLst>
                                          <p:attrName>ppt_y</p:attrName>
                                        </p:attrNameLst>
                                      </p:cBhvr>
                                      <p:tavLst>
                                        <p:tav tm="0">
                                          <p:val>
                                            <p:strVal val="#ppt_y+#ppt_h*1.125000"/>
                                          </p:val>
                                        </p:tav>
                                        <p:tav tm="100000">
                                          <p:val>
                                            <p:strVal val="#ppt_y"/>
                                          </p:val>
                                        </p:tav>
                                      </p:tavLst>
                                    </p:anim>
                                    <p:animEffect transition="in" filter="wipe(up)">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p:tgtEl>
                                          <p:spTgt spid="9"/>
                                        </p:tgtEl>
                                        <p:attrNameLst>
                                          <p:attrName>ppt_y</p:attrName>
                                        </p:attrNameLst>
                                      </p:cBhvr>
                                      <p:tavLst>
                                        <p:tav tm="0">
                                          <p:val>
                                            <p:strVal val="#ppt_y+#ppt_h*1.125000"/>
                                          </p:val>
                                        </p:tav>
                                        <p:tav tm="100000">
                                          <p:val>
                                            <p:strVal val="#ppt_y"/>
                                          </p:val>
                                        </p:tav>
                                      </p:tavLst>
                                    </p:anim>
                                    <p:animEffect transition="in" filter="wipe(up)">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07FE-CB5D-FEF0-16BE-319542D81303}"/>
            </a:ext>
          </a:extLst>
        </p:cNvPr>
        <p:cNvGrpSpPr/>
        <p:nvPr/>
      </p:nvGrpSpPr>
      <p:grpSpPr>
        <a:xfrm>
          <a:off x="0" y="0"/>
          <a:ext cx="0" cy="0"/>
          <a:chOff x="0" y="0"/>
          <a:chExt cx="0" cy="0"/>
        </a:xfrm>
      </p:grpSpPr>
      <p:sp>
        <p:nvSpPr>
          <p:cNvPr id="4" name="ZoneTexte 5">
            <a:extLst>
              <a:ext uri="{FF2B5EF4-FFF2-40B4-BE49-F238E27FC236}">
                <a16:creationId xmlns:a16="http://schemas.microsoft.com/office/drawing/2014/main" id="{8E7DB8DE-D3AC-4F77-6031-3BE8EE4C0548}"/>
              </a:ext>
            </a:extLst>
          </p:cNvPr>
          <p:cNvSpPr txBox="1"/>
          <p:nvPr/>
        </p:nvSpPr>
        <p:spPr>
          <a:xfrm>
            <a:off x="982413" y="1549538"/>
            <a:ext cx="10367637" cy="409442"/>
          </a:xfrm>
          <a:prstGeom prst="rect">
            <a:avLst/>
          </a:prstGeom>
          <a:noFill/>
          <a:ln cap="flat">
            <a:noFill/>
          </a:ln>
        </p:spPr>
        <p:txBody>
          <a:bodyPr vert="horz" wrap="square" lIns="110588" tIns="55294" rIns="110588" bIns="55294" anchor="t" anchorCtr="0" compatLnSpc="1">
            <a:spAutoFit/>
          </a:bodyPr>
          <a:lstStyle/>
          <a:p>
            <a:pPr marL="0" marR="0" lvl="0" indent="0" algn="just" defTabSz="110587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935" b="1" i="0" u="none" strike="noStrike" kern="0" cap="none" spc="0" normalizeH="0" baseline="0" noProof="0">
              <a:ln>
                <a:noFill/>
              </a:ln>
              <a:solidFill>
                <a:srgbClr val="000000"/>
              </a:solidFill>
              <a:effectLst/>
              <a:uLnTx/>
              <a:uFillTx/>
              <a:latin typeface="Liberation Sans"/>
              <a:ea typeface="+mn-ea"/>
              <a:cs typeface="+mn-cs"/>
            </a:endParaRPr>
          </a:p>
        </p:txBody>
      </p:sp>
      <p:pic>
        <p:nvPicPr>
          <p:cNvPr id="5" name="Image 9">
            <a:extLst>
              <a:ext uri="{FF2B5EF4-FFF2-40B4-BE49-F238E27FC236}">
                <a16:creationId xmlns:a16="http://schemas.microsoft.com/office/drawing/2014/main" id="{4AE0BF09-A497-1FCF-06AE-00CF5D88D7DF}"/>
              </a:ext>
            </a:extLst>
          </p:cNvPr>
          <p:cNvPicPr>
            <a:picLocks noChangeAspect="1"/>
          </p:cNvPicPr>
          <p:nvPr/>
        </p:nvPicPr>
        <p:blipFill>
          <a:blip r:embed="rId2">
            <a:lum/>
            <a:alphaModFix/>
          </a:blip>
          <a:srcRect/>
          <a:stretch>
            <a:fillRect/>
          </a:stretch>
        </p:blipFill>
        <p:spPr>
          <a:xfrm>
            <a:off x="9338447" y="5706483"/>
            <a:ext cx="1418822" cy="998002"/>
          </a:xfrm>
          <a:prstGeom prst="rect">
            <a:avLst/>
          </a:prstGeom>
          <a:noFill/>
          <a:ln cap="flat">
            <a:noFill/>
          </a:ln>
        </p:spPr>
      </p:pic>
      <p:sp>
        <p:nvSpPr>
          <p:cNvPr id="6" name="ZoneTexte 7">
            <a:extLst>
              <a:ext uri="{FF2B5EF4-FFF2-40B4-BE49-F238E27FC236}">
                <a16:creationId xmlns:a16="http://schemas.microsoft.com/office/drawing/2014/main" id="{5F819B56-7FB1-45CD-E535-3499271F0F54}"/>
              </a:ext>
            </a:extLst>
          </p:cNvPr>
          <p:cNvSpPr txBox="1"/>
          <p:nvPr/>
        </p:nvSpPr>
        <p:spPr>
          <a:xfrm>
            <a:off x="2741981" y="2470937"/>
            <a:ext cx="8346152" cy="446696"/>
          </a:xfrm>
          <a:prstGeom prst="rect">
            <a:avLst/>
          </a:prstGeom>
          <a:noFill/>
          <a:ln cap="flat">
            <a:noFill/>
          </a:ln>
        </p:spPr>
        <p:txBody>
          <a:bodyPr vert="horz" wrap="square" lIns="110588" tIns="55294" rIns="110588" bIns="55294" anchor="t" anchorCtr="0" compatLnSpc="1">
            <a:spAutoFit/>
          </a:bodyPr>
          <a:lstStyle/>
          <a:p>
            <a:pPr marL="345586" marR="0" lvl="0" indent="-345586" algn="l" defTabSz="1105875" rtl="0" eaLnBrk="1" fontAlgn="auto" latinLnBrk="0" hangingPunct="1">
              <a:lnSpc>
                <a:spcPct val="100000"/>
              </a:lnSpc>
              <a:spcBef>
                <a:spcPts val="0"/>
              </a:spcBef>
              <a:spcAft>
                <a:spcPts val="0"/>
              </a:spcAft>
              <a:buClr>
                <a:srgbClr val="215F9A"/>
              </a:buClr>
              <a:buSzPct val="100000"/>
              <a:buFont typeface="Webdings" pitchFamily="18"/>
              <a:buChar char="8"/>
              <a:tabLst/>
              <a:defRPr sz="1800" b="0" i="0" u="none" strike="noStrike" kern="0" cap="none" spc="0" baseline="0">
                <a:solidFill>
                  <a:srgbClr val="000000"/>
                </a:solidFill>
                <a:uFillTx/>
              </a:defRPr>
            </a:pPr>
            <a:endParaRPr kumimoji="0" lang="fr-FR" sz="2177" b="1" i="0" u="none" strike="noStrike" kern="0" cap="none" spc="0" normalizeH="0" baseline="0" noProof="0">
              <a:ln>
                <a:noFill/>
              </a:ln>
              <a:solidFill>
                <a:srgbClr val="000000"/>
              </a:solidFill>
              <a:effectLst/>
              <a:uLnTx/>
              <a:uFillTx/>
              <a:latin typeface="Liberation Sans"/>
              <a:ea typeface="+mn-ea"/>
              <a:cs typeface="+mn-cs"/>
            </a:endParaRPr>
          </a:p>
        </p:txBody>
      </p:sp>
      <p:sp>
        <p:nvSpPr>
          <p:cNvPr id="2" name="ZoneTexte 1">
            <a:extLst>
              <a:ext uri="{FF2B5EF4-FFF2-40B4-BE49-F238E27FC236}">
                <a16:creationId xmlns:a16="http://schemas.microsoft.com/office/drawing/2014/main" id="{C85B152E-3601-418C-4FE7-DC9936D49A4F}"/>
              </a:ext>
            </a:extLst>
          </p:cNvPr>
          <p:cNvSpPr txBox="1"/>
          <p:nvPr/>
        </p:nvSpPr>
        <p:spPr>
          <a:xfrm>
            <a:off x="367954" y="47666"/>
            <a:ext cx="11290646" cy="558393"/>
          </a:xfrm>
          <a:prstGeom prst="rect">
            <a:avLst/>
          </a:prstGeom>
          <a:noFill/>
          <a:ln cap="flat">
            <a:noFill/>
          </a:ln>
        </p:spPr>
        <p:txBody>
          <a:bodyPr vert="horz" wrap="square" lIns="110588" tIns="55294" rIns="110588" bIns="55294" anchor="t" anchorCtr="0" compatLnSpc="1">
            <a:spAutoFit/>
          </a:bodyPr>
          <a:lstStyle/>
          <a:p>
            <a:pPr marL="457200" indent="-457200" algn="just" defTabSz="1105875">
              <a:buFont typeface="Wingdings" panose="05000000000000000000" pitchFamily="2" charset="2"/>
              <a:buChar char="Ø"/>
              <a:defRPr sz="1800" b="0" i="0" u="none" strike="noStrike" kern="0" cap="none" spc="0" baseline="0">
                <a:solidFill>
                  <a:srgbClr val="000000"/>
                </a:solidFill>
                <a:uFillTx/>
              </a:defRPr>
            </a:pPr>
            <a:r>
              <a:rPr lang="fr-FR" sz="2903" b="1" dirty="0">
                <a:solidFill>
                  <a:srgbClr val="215F9A"/>
                </a:solidFill>
                <a:latin typeface="Liberation Sans"/>
              </a:rPr>
              <a:t>Le règlement littéral des secteurs proches de l’Intra-Muros </a:t>
            </a:r>
          </a:p>
        </p:txBody>
      </p:sp>
      <p:sp>
        <p:nvSpPr>
          <p:cNvPr id="7" name="ZoneTexte 6">
            <a:extLst>
              <a:ext uri="{FF2B5EF4-FFF2-40B4-BE49-F238E27FC236}">
                <a16:creationId xmlns:a16="http://schemas.microsoft.com/office/drawing/2014/main" id="{D9062E91-8A12-D65A-D59C-FD2591399454}"/>
              </a:ext>
            </a:extLst>
          </p:cNvPr>
          <p:cNvSpPr txBox="1"/>
          <p:nvPr/>
        </p:nvSpPr>
        <p:spPr>
          <a:xfrm>
            <a:off x="1711044" y="506058"/>
            <a:ext cx="9377089" cy="416204"/>
          </a:xfrm>
          <a:prstGeom prst="rect">
            <a:avLst/>
          </a:prstGeom>
          <a:noFill/>
        </p:spPr>
        <p:txBody>
          <a:bodyPr wrap="square">
            <a:spAutoFit/>
          </a:bodyPr>
          <a:lstStyle/>
          <a:p>
            <a:pPr marL="342900" lvl="0" indent="-342900" algn="just">
              <a:lnSpc>
                <a:spcPct val="115000"/>
              </a:lnSpc>
              <a:spcAft>
                <a:spcPts val="800"/>
              </a:spcAft>
              <a:buClr>
                <a:schemeClr val="tx2">
                  <a:lumMod val="75000"/>
                  <a:lumOff val="25000"/>
                </a:schemeClr>
              </a:buClr>
              <a:buFont typeface="Webdings" panose="05030102010509060703" pitchFamily="18" charset="2"/>
              <a:buChar char="8"/>
            </a:pPr>
            <a:r>
              <a:rPr lang="fr-FR" sz="2000" b="1" kern="100" dirty="0">
                <a:effectLst/>
                <a:highlight>
                  <a:srgbClr val="FFFF00"/>
                </a:highlight>
                <a:latin typeface="Liberation Sans"/>
                <a:ea typeface="Aptos" panose="02110004020202020204"/>
                <a:cs typeface="Times New Roman" panose="02020603050405020304" pitchFamily="18" charset="0"/>
              </a:rPr>
              <a:t>La Hauteur des constructions en Uap, UApm et UApn et </a:t>
            </a:r>
            <a:r>
              <a:rPr lang="fr-FR" sz="2000" b="1" kern="100" dirty="0" err="1">
                <a:effectLst/>
                <a:highlight>
                  <a:srgbClr val="FFFF00"/>
                </a:highlight>
                <a:latin typeface="Liberation Sans"/>
                <a:ea typeface="Aptos" panose="02110004020202020204"/>
                <a:cs typeface="Times New Roman" panose="02020603050405020304" pitchFamily="18" charset="0"/>
              </a:rPr>
              <a:t>UApt</a:t>
            </a:r>
            <a:endParaRPr lang="fr-FR" sz="2000" kern="100" dirty="0">
              <a:effectLst/>
              <a:highlight>
                <a:srgbClr val="FFFF00"/>
              </a:highlight>
              <a:latin typeface="Liberation Sans"/>
              <a:ea typeface="Aptos" panose="02110004020202020204"/>
              <a:cs typeface="Times New Roman" panose="02020603050405020304" pitchFamily="18" charset="0"/>
            </a:endParaRPr>
          </a:p>
        </p:txBody>
      </p:sp>
      <p:pic>
        <p:nvPicPr>
          <p:cNvPr id="8" name="Image 7">
            <a:extLst>
              <a:ext uri="{FF2B5EF4-FFF2-40B4-BE49-F238E27FC236}">
                <a16:creationId xmlns:a16="http://schemas.microsoft.com/office/drawing/2014/main" id="{38D5910F-F6F9-F55E-3A86-AB422BC59B41}"/>
              </a:ext>
            </a:extLst>
          </p:cNvPr>
          <p:cNvPicPr>
            <a:picLocks noChangeAspect="1"/>
          </p:cNvPicPr>
          <p:nvPr/>
        </p:nvPicPr>
        <p:blipFill>
          <a:blip r:embed="rId3"/>
          <a:srcRect t="2792" b="4009"/>
          <a:stretch/>
        </p:blipFill>
        <p:spPr>
          <a:xfrm>
            <a:off x="1449019" y="1030364"/>
            <a:ext cx="8848542" cy="2770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ZoneTexte 9">
            <a:extLst>
              <a:ext uri="{FF2B5EF4-FFF2-40B4-BE49-F238E27FC236}">
                <a16:creationId xmlns:a16="http://schemas.microsoft.com/office/drawing/2014/main" id="{F3F6D3D9-1FBD-1684-C5DB-51A238ADD7B4}"/>
              </a:ext>
            </a:extLst>
          </p:cNvPr>
          <p:cNvSpPr txBox="1"/>
          <p:nvPr/>
        </p:nvSpPr>
        <p:spPr>
          <a:xfrm>
            <a:off x="681038" y="4030347"/>
            <a:ext cx="10829924" cy="1586588"/>
          </a:xfrm>
          <a:prstGeom prst="rect">
            <a:avLst/>
          </a:prstGeom>
          <a:noFill/>
        </p:spPr>
        <p:txBody>
          <a:bodyPr wrap="square">
            <a:spAutoFit/>
          </a:bodyPr>
          <a:lstStyle/>
          <a:p>
            <a:pPr marL="285750" indent="-285750" algn="just">
              <a:lnSpc>
                <a:spcPct val="115000"/>
              </a:lnSpc>
              <a:spcAft>
                <a:spcPts val="800"/>
              </a:spcAft>
              <a:buClr>
                <a:schemeClr val="tx2">
                  <a:lumMod val="75000"/>
                  <a:lumOff val="25000"/>
                </a:schemeClr>
              </a:buClr>
              <a:buFont typeface="Webdings" panose="05030102010509060703" pitchFamily="18" charset="2"/>
              <a:buChar char="8"/>
            </a:pPr>
            <a:r>
              <a:rPr lang="fr-FR" sz="1600" b="1" kern="100" dirty="0">
                <a:effectLst/>
                <a:latin typeface="Liberation Sans"/>
                <a:ea typeface="Aptos" panose="02110004020202020204"/>
                <a:cs typeface="Times New Roman" panose="02020603050405020304" pitchFamily="18" charset="0"/>
              </a:rPr>
              <a:t>Pour le Terre-Plein du Naye, la gare maritime de la Bourse, l’Esplanade de la Bourse la hauteur des constructions en zone UApm doit être inférieure ou égale à 7 mètres.</a:t>
            </a:r>
          </a:p>
          <a:p>
            <a:pPr marL="285750" indent="-285750" algn="just">
              <a:lnSpc>
                <a:spcPct val="115000"/>
              </a:lnSpc>
              <a:spcAft>
                <a:spcPts val="800"/>
              </a:spcAft>
              <a:buClr>
                <a:schemeClr val="tx2">
                  <a:lumMod val="75000"/>
                  <a:lumOff val="25000"/>
                </a:schemeClr>
              </a:buClr>
              <a:buFont typeface="Webdings" panose="05030102010509060703" pitchFamily="18" charset="2"/>
              <a:buChar char="8"/>
            </a:pPr>
            <a:r>
              <a:rPr lang="fr-FR" sz="1600" b="1" kern="100" dirty="0">
                <a:effectLst/>
                <a:latin typeface="Liberation Sans"/>
                <a:ea typeface="Aptos" panose="02110004020202020204"/>
                <a:cs typeface="Times New Roman" panose="02020603050405020304" pitchFamily="18" charset="0"/>
              </a:rPr>
              <a:t>Ces règles de hauteur apparaissent en contradiction avec celles mentionnées à l’OAP N°13 qui fixe la hauteur maximum à 8 mètres pour le secteur du terre-plein du Naye et à 5 mètres pour le terre-plein de la gare de la Bourse.</a:t>
            </a:r>
          </a:p>
        </p:txBody>
      </p:sp>
    </p:spTree>
    <p:extLst>
      <p:ext uri="{BB962C8B-B14F-4D97-AF65-F5344CB8AC3E}">
        <p14:creationId xmlns:p14="http://schemas.microsoft.com/office/powerpoint/2010/main" val="205955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p:tgtEl>
                                          <p:spTgt spid="7"/>
                                        </p:tgtEl>
                                        <p:attrNameLst>
                                          <p:attrName>ppt_y</p:attrName>
                                        </p:attrNameLst>
                                      </p:cBhvr>
                                      <p:tavLst>
                                        <p:tav tm="0">
                                          <p:val>
                                            <p:strVal val="#ppt_y+#ppt_h*1.125000"/>
                                          </p:val>
                                        </p:tav>
                                        <p:tav tm="100000">
                                          <p:val>
                                            <p:strVal val="#ppt_y"/>
                                          </p:val>
                                        </p:tav>
                                      </p:tavLst>
                                    </p:anim>
                                    <p:animEffect transition="in" filter="wipe(up)">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28" dur="1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10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34"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330B0-0929-6343-D0B9-2DD00218A225}"/>
            </a:ext>
          </a:extLst>
        </p:cNvPr>
        <p:cNvGrpSpPr/>
        <p:nvPr/>
      </p:nvGrpSpPr>
      <p:grpSpPr>
        <a:xfrm>
          <a:off x="0" y="0"/>
          <a:ext cx="0" cy="0"/>
          <a:chOff x="0" y="0"/>
          <a:chExt cx="0" cy="0"/>
        </a:xfrm>
      </p:grpSpPr>
      <p:pic>
        <p:nvPicPr>
          <p:cNvPr id="5" name="Image 9">
            <a:extLst>
              <a:ext uri="{FF2B5EF4-FFF2-40B4-BE49-F238E27FC236}">
                <a16:creationId xmlns:a16="http://schemas.microsoft.com/office/drawing/2014/main" id="{8667C1CD-DABD-FAF5-03EC-34B69B2E5F63}"/>
              </a:ext>
            </a:extLst>
          </p:cNvPr>
          <p:cNvPicPr>
            <a:picLocks noChangeAspect="1"/>
          </p:cNvPicPr>
          <p:nvPr/>
        </p:nvPicPr>
        <p:blipFill>
          <a:blip r:embed="rId2">
            <a:lum/>
            <a:alphaModFix/>
          </a:blip>
          <a:srcRect/>
          <a:stretch>
            <a:fillRect/>
          </a:stretch>
        </p:blipFill>
        <p:spPr>
          <a:xfrm>
            <a:off x="1214494" y="5655460"/>
            <a:ext cx="1418822" cy="998002"/>
          </a:xfrm>
          <a:prstGeom prst="rect">
            <a:avLst/>
          </a:prstGeom>
          <a:noFill/>
          <a:ln cap="flat">
            <a:noFill/>
          </a:ln>
        </p:spPr>
      </p:pic>
      <p:sp>
        <p:nvSpPr>
          <p:cNvPr id="6" name="ZoneTexte 7">
            <a:extLst>
              <a:ext uri="{FF2B5EF4-FFF2-40B4-BE49-F238E27FC236}">
                <a16:creationId xmlns:a16="http://schemas.microsoft.com/office/drawing/2014/main" id="{AF2B3C3A-3AFC-B635-8802-561CA266B830}"/>
              </a:ext>
            </a:extLst>
          </p:cNvPr>
          <p:cNvSpPr txBox="1"/>
          <p:nvPr/>
        </p:nvSpPr>
        <p:spPr>
          <a:xfrm>
            <a:off x="2741981" y="2470937"/>
            <a:ext cx="8346152" cy="446696"/>
          </a:xfrm>
          <a:prstGeom prst="rect">
            <a:avLst/>
          </a:prstGeom>
          <a:noFill/>
          <a:ln cap="flat">
            <a:noFill/>
          </a:ln>
        </p:spPr>
        <p:txBody>
          <a:bodyPr vert="horz" wrap="square" lIns="110588" tIns="55294" rIns="110588" bIns="55294" anchor="t" anchorCtr="0" compatLnSpc="1">
            <a:spAutoFit/>
          </a:bodyPr>
          <a:lstStyle/>
          <a:p>
            <a:pPr marL="345586" marR="0" lvl="0" indent="-345586" algn="l" defTabSz="1105875" rtl="0" eaLnBrk="1" fontAlgn="auto" latinLnBrk="0" hangingPunct="1">
              <a:lnSpc>
                <a:spcPct val="100000"/>
              </a:lnSpc>
              <a:spcBef>
                <a:spcPts val="0"/>
              </a:spcBef>
              <a:spcAft>
                <a:spcPts val="0"/>
              </a:spcAft>
              <a:buClr>
                <a:srgbClr val="215F9A"/>
              </a:buClr>
              <a:buSzPct val="100000"/>
              <a:buFont typeface="Webdings" pitchFamily="18"/>
              <a:buChar char="8"/>
              <a:tabLst/>
              <a:defRPr sz="1800" b="0" i="0" u="none" strike="noStrike" kern="0" cap="none" spc="0" baseline="0">
                <a:solidFill>
                  <a:srgbClr val="000000"/>
                </a:solidFill>
                <a:uFillTx/>
              </a:defRPr>
            </a:pPr>
            <a:endParaRPr kumimoji="0" lang="fr-FR" sz="2177" b="1" i="0" u="none" strike="noStrike" kern="0" cap="none" spc="0" normalizeH="0" baseline="0" noProof="0" dirty="0">
              <a:ln>
                <a:noFill/>
              </a:ln>
              <a:solidFill>
                <a:srgbClr val="000000"/>
              </a:solidFill>
              <a:effectLst/>
              <a:uLnTx/>
              <a:uFillTx/>
              <a:latin typeface="Liberation Sans"/>
              <a:ea typeface="+mn-ea"/>
              <a:cs typeface="+mn-cs"/>
            </a:endParaRPr>
          </a:p>
        </p:txBody>
      </p:sp>
      <p:sp>
        <p:nvSpPr>
          <p:cNvPr id="3" name="ZoneTexte 2">
            <a:extLst>
              <a:ext uri="{FF2B5EF4-FFF2-40B4-BE49-F238E27FC236}">
                <a16:creationId xmlns:a16="http://schemas.microsoft.com/office/drawing/2014/main" id="{76C0C4C4-6DAC-8446-619C-09253C640AFD}"/>
              </a:ext>
            </a:extLst>
          </p:cNvPr>
          <p:cNvSpPr txBox="1"/>
          <p:nvPr/>
        </p:nvSpPr>
        <p:spPr>
          <a:xfrm>
            <a:off x="145111" y="1217517"/>
            <a:ext cx="3557587" cy="2506840"/>
          </a:xfrm>
          <a:prstGeom prst="rect">
            <a:avLst/>
          </a:prstGeom>
          <a:noFill/>
        </p:spPr>
        <p:txBody>
          <a:bodyPr wrap="square">
            <a:spAutoFit/>
          </a:bodyPr>
          <a:lstStyle/>
          <a:p>
            <a:pPr marL="342900" lvl="0" indent="-342900" algn="just">
              <a:lnSpc>
                <a:spcPct val="115000"/>
              </a:lnSpc>
              <a:spcAft>
                <a:spcPts val="800"/>
              </a:spcAft>
              <a:buClr>
                <a:schemeClr val="tx2">
                  <a:lumMod val="75000"/>
                  <a:lumOff val="25000"/>
                </a:schemeClr>
              </a:buClr>
              <a:buFont typeface="Webdings" panose="05030102010509060703" pitchFamily="18" charset="2"/>
              <a:buChar char="8"/>
            </a:pPr>
            <a:endParaRPr lang="fr-FR" sz="2000" b="1" kern="100" dirty="0">
              <a:effectLst/>
              <a:latin typeface="Liberation Sans"/>
              <a:ea typeface="Aptos" panose="02110004020202020204"/>
              <a:cs typeface="Times New Roman" panose="02020603050405020304" pitchFamily="18" charset="0"/>
            </a:endParaRPr>
          </a:p>
          <a:p>
            <a:pPr marL="342900" lvl="0" indent="-342900" algn="just">
              <a:lnSpc>
                <a:spcPct val="115000"/>
              </a:lnSpc>
              <a:spcAft>
                <a:spcPts val="800"/>
              </a:spcAft>
              <a:buClr>
                <a:schemeClr val="tx2">
                  <a:lumMod val="75000"/>
                  <a:lumOff val="25000"/>
                </a:schemeClr>
              </a:buClr>
              <a:buFont typeface="Webdings" panose="05030102010509060703" pitchFamily="18" charset="2"/>
              <a:buChar char="8"/>
            </a:pPr>
            <a:r>
              <a:rPr lang="fr-FR" sz="1600" b="1" kern="100" dirty="0">
                <a:latin typeface="Liberation Sans"/>
                <a:ea typeface="Aptos" panose="02110004020202020204"/>
                <a:cs typeface="Times New Roman" panose="02020603050405020304" pitchFamily="18" charset="0"/>
              </a:rPr>
              <a:t>Tel que rédigé, le futur règlement n’autoriserait pas la restauration en secteur UApm et donc l’implantation d’un futur restaurant ou des commerces dans la gare maritime?</a:t>
            </a:r>
            <a:endParaRPr lang="fr-FR" sz="2000" kern="100" dirty="0">
              <a:effectLst/>
              <a:latin typeface="Liberation Sans"/>
              <a:ea typeface="Aptos" panose="02110004020202020204"/>
              <a:cs typeface="Times New Roman" panose="02020603050405020304" pitchFamily="18" charset="0"/>
            </a:endParaRPr>
          </a:p>
        </p:txBody>
      </p:sp>
      <p:pic>
        <p:nvPicPr>
          <p:cNvPr id="7" name="Image 6">
            <a:extLst>
              <a:ext uri="{FF2B5EF4-FFF2-40B4-BE49-F238E27FC236}">
                <a16:creationId xmlns:a16="http://schemas.microsoft.com/office/drawing/2014/main" id="{ABA290FD-FFBD-9523-5B0E-A2DE8C79921F}"/>
              </a:ext>
            </a:extLst>
          </p:cNvPr>
          <p:cNvPicPr>
            <a:picLocks noChangeAspect="1"/>
          </p:cNvPicPr>
          <p:nvPr/>
        </p:nvPicPr>
        <p:blipFill>
          <a:blip r:embed="rId3"/>
          <a:stretch>
            <a:fillRect/>
          </a:stretch>
        </p:blipFill>
        <p:spPr>
          <a:xfrm>
            <a:off x="3958605" y="472288"/>
            <a:ext cx="8233395" cy="5629867"/>
          </a:xfrm>
          <a:prstGeom prst="rect">
            <a:avLst/>
          </a:prstGeom>
        </p:spPr>
      </p:pic>
      <p:sp>
        <p:nvSpPr>
          <p:cNvPr id="4" name="ZoneTexte 3">
            <a:extLst>
              <a:ext uri="{FF2B5EF4-FFF2-40B4-BE49-F238E27FC236}">
                <a16:creationId xmlns:a16="http://schemas.microsoft.com/office/drawing/2014/main" id="{B976D039-6BEF-3B03-7CB3-116674956C4F}"/>
              </a:ext>
            </a:extLst>
          </p:cNvPr>
          <p:cNvSpPr txBox="1"/>
          <p:nvPr/>
        </p:nvSpPr>
        <p:spPr>
          <a:xfrm>
            <a:off x="128587" y="244717"/>
            <a:ext cx="3557587" cy="383823"/>
          </a:xfrm>
          <a:prstGeom prst="rect">
            <a:avLst/>
          </a:prstGeom>
          <a:noFill/>
        </p:spPr>
        <p:txBody>
          <a:bodyPr wrap="square">
            <a:spAutoFit/>
          </a:bodyPr>
          <a:lstStyle/>
          <a:p>
            <a:pPr marL="342900" lvl="0" indent="-342900" algn="just">
              <a:lnSpc>
                <a:spcPct val="115000"/>
              </a:lnSpc>
              <a:spcAft>
                <a:spcPts val="800"/>
              </a:spcAft>
              <a:buClr>
                <a:schemeClr val="tx2">
                  <a:lumMod val="75000"/>
                  <a:lumOff val="25000"/>
                </a:schemeClr>
              </a:buClr>
              <a:buFont typeface="Webdings" panose="05030102010509060703" pitchFamily="18" charset="2"/>
              <a:buChar char="8"/>
            </a:pPr>
            <a:r>
              <a:rPr lang="fr-FR" sz="1800" b="1" kern="100" dirty="0">
                <a:effectLst/>
                <a:highlight>
                  <a:srgbClr val="FFFF00"/>
                </a:highlight>
                <a:latin typeface="Liberation Sans"/>
                <a:ea typeface="Aptos" panose="02110004020202020204"/>
                <a:cs typeface="Times New Roman" panose="02020603050405020304" pitchFamily="18" charset="0"/>
              </a:rPr>
              <a:t>Les Destinations des zones </a:t>
            </a:r>
          </a:p>
        </p:txBody>
      </p:sp>
    </p:spTree>
    <p:extLst>
      <p:ext uri="{BB962C8B-B14F-4D97-AF65-F5344CB8AC3E}">
        <p14:creationId xmlns:p14="http://schemas.microsoft.com/office/powerpoint/2010/main" val="139836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p:tgtEl>
                                          <p:spTgt spid="3"/>
                                        </p:tgtEl>
                                        <p:attrNameLst>
                                          <p:attrName>ppt_y</p:attrName>
                                        </p:attrNameLst>
                                      </p:cBhvr>
                                      <p:tavLst>
                                        <p:tav tm="0">
                                          <p:val>
                                            <p:strVal val="#ppt_y+#ppt_h*1.125000"/>
                                          </p:val>
                                        </p:tav>
                                        <p:tav tm="100000">
                                          <p:val>
                                            <p:strVal val="#ppt_y"/>
                                          </p:val>
                                        </p:tav>
                                      </p:tavLst>
                                    </p:anim>
                                    <p:animEffect transition="in" filter="wipe(up)">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2BAD30-CFAD-9C23-441C-5CD4F023879F}"/>
              </a:ext>
            </a:extLst>
          </p:cNvPr>
          <p:cNvSpPr txBox="1"/>
          <p:nvPr/>
        </p:nvSpPr>
        <p:spPr>
          <a:xfrm>
            <a:off x="4306216" y="116405"/>
            <a:ext cx="3579560"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5/   LES ANNEXES</a:t>
            </a:r>
          </a:p>
        </p:txBody>
      </p:sp>
      <p:sp>
        <p:nvSpPr>
          <p:cNvPr id="3" name="ZoneTexte 5">
            <a:extLst>
              <a:ext uri="{FF2B5EF4-FFF2-40B4-BE49-F238E27FC236}">
                <a16:creationId xmlns:a16="http://schemas.microsoft.com/office/drawing/2014/main" id="{9962F8F1-ABCD-722E-B6BF-51F86E46A9AB}"/>
              </a:ext>
            </a:extLst>
          </p:cNvPr>
          <p:cNvSpPr txBox="1"/>
          <p:nvPr/>
        </p:nvSpPr>
        <p:spPr>
          <a:xfrm>
            <a:off x="1317086" y="1183934"/>
            <a:ext cx="10236678" cy="3796459"/>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177" b="1" dirty="0">
                <a:solidFill>
                  <a:srgbClr val="000000"/>
                </a:solidFill>
                <a:latin typeface="Liberation Sans"/>
              </a:rPr>
              <a:t>Le PLU révisé comprend également 3 annexes qui intéressent le patrimoine: </a:t>
            </a:r>
          </a:p>
          <a:p>
            <a:pPr algn="just" defTabSz="1105875">
              <a:defRPr sz="1800" b="0" i="0" u="none" strike="noStrike" kern="0" cap="none" spc="0" baseline="0">
                <a:solidFill>
                  <a:srgbClr val="000000"/>
                </a:solidFill>
                <a:uFillTx/>
              </a:defRPr>
            </a:pPr>
            <a:endParaRPr lang="fr-FR" sz="2177" b="1" kern="0"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rPr>
              <a:t>L’Annexe 5.1.3 qui correspond à la Servitude de protection des Monuments Historiques (AC1)</a:t>
            </a: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r>
              <a:rPr lang="fr-FR" sz="1693" b="1" kern="0" dirty="0">
                <a:solidFill>
                  <a:srgbClr val="000000"/>
                </a:solidFill>
                <a:latin typeface="Liberation Sans"/>
              </a:rPr>
              <a:t>L’Annexe </a:t>
            </a:r>
            <a:r>
              <a:rPr lang="fr-FR" sz="1693" b="1" dirty="0">
                <a:solidFill>
                  <a:srgbClr val="000000"/>
                </a:solidFill>
                <a:latin typeface="Liberation Sans"/>
              </a:rPr>
              <a:t>5.1.4 qui correspond à la Servitude de protection des sites inscrits et classés (AC 2)</a:t>
            </a: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rPr>
              <a:t>L’Annexe 5.1.5 qui correspond aux Sites Patrimoniaux Remarquables (ex ZPPAUP) (AC 4)</a:t>
            </a: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algn="just" defTabSz="1105875">
              <a:defRPr sz="1800" b="0" i="0" u="none" strike="noStrike" kern="0" cap="none" spc="0" baseline="0">
                <a:solidFill>
                  <a:srgbClr val="000000"/>
                </a:solidFill>
                <a:uFillTx/>
              </a:defRPr>
            </a:pPr>
            <a:endParaRPr lang="fr-FR" sz="1935" b="1" dirty="0">
              <a:solidFill>
                <a:srgbClr val="000000"/>
              </a:solidFill>
              <a:latin typeface="Liberation Sans"/>
            </a:endParaRPr>
          </a:p>
          <a:p>
            <a:pPr algn="just" defTabSz="1105875">
              <a:defRPr sz="1800" b="0" i="0" u="none" strike="noStrike" kern="0" cap="none" spc="0" baseline="0">
                <a:solidFill>
                  <a:srgbClr val="000000"/>
                </a:solidFill>
                <a:uFillTx/>
              </a:defRPr>
            </a:pPr>
            <a:r>
              <a:rPr lang="fr-FR" sz="1935" b="1" kern="0" dirty="0">
                <a:solidFill>
                  <a:srgbClr val="000000"/>
                </a:solidFill>
                <a:latin typeface="Liberation Sans"/>
              </a:rPr>
              <a:t>Ces annexes précisent la nature, la localisation et les règles applicables. </a:t>
            </a:r>
            <a:r>
              <a:rPr lang="fr-FR" sz="1935" b="1" dirty="0">
                <a:solidFill>
                  <a:srgbClr val="000000"/>
                </a:solidFill>
                <a:latin typeface="Liberation Sans"/>
              </a:rPr>
              <a:t> </a:t>
            </a:r>
          </a:p>
        </p:txBody>
      </p:sp>
      <p:pic>
        <p:nvPicPr>
          <p:cNvPr id="4" name="Image 6">
            <a:extLst>
              <a:ext uri="{FF2B5EF4-FFF2-40B4-BE49-F238E27FC236}">
                <a16:creationId xmlns:a16="http://schemas.microsoft.com/office/drawing/2014/main" id="{2D042C13-516C-50BA-E208-1F52715FC41F}"/>
              </a:ext>
            </a:extLst>
          </p:cNvPr>
          <p:cNvPicPr>
            <a:picLocks noChangeAspect="1"/>
          </p:cNvPicPr>
          <p:nvPr/>
        </p:nvPicPr>
        <p:blipFill>
          <a:blip r:embed="rId2">
            <a:lum/>
            <a:alphaModFix/>
          </a:blip>
          <a:srcRect/>
          <a:stretch>
            <a:fillRect/>
          </a:stretch>
        </p:blipFill>
        <p:spPr>
          <a:xfrm>
            <a:off x="456468" y="5477473"/>
            <a:ext cx="1418822" cy="998002"/>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10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7" dur="1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p:cTn id="32" dur="10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 calcmode="lin" valueType="num">
                                      <p:cBhvr>
                                        <p:cTn id="38" dur="10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39"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5B36B80A-E05F-01CF-C4C5-10778655E62B}"/>
              </a:ext>
            </a:extLst>
          </p:cNvPr>
          <p:cNvPicPr>
            <a:picLocks noChangeAspect="1"/>
          </p:cNvPicPr>
          <p:nvPr/>
        </p:nvPicPr>
        <p:blipFill>
          <a:blip r:embed="rId2"/>
          <a:stretch>
            <a:fillRect/>
          </a:stretch>
        </p:blipFill>
        <p:spPr>
          <a:xfrm>
            <a:off x="453183" y="189161"/>
            <a:ext cx="3737690" cy="5271935"/>
          </a:xfrm>
          <a:prstGeom prst="rect">
            <a:avLst/>
          </a:prstGeom>
          <a:noFill/>
          <a:ln cap="flat">
            <a:noFill/>
          </a:ln>
        </p:spPr>
      </p:pic>
      <p:pic>
        <p:nvPicPr>
          <p:cNvPr id="3" name="Image 4">
            <a:extLst>
              <a:ext uri="{FF2B5EF4-FFF2-40B4-BE49-F238E27FC236}">
                <a16:creationId xmlns:a16="http://schemas.microsoft.com/office/drawing/2014/main" id="{A56DC5FF-4762-F248-4293-083BA3FFFAE9}"/>
              </a:ext>
            </a:extLst>
          </p:cNvPr>
          <p:cNvPicPr>
            <a:picLocks noChangeAspect="1"/>
          </p:cNvPicPr>
          <p:nvPr/>
        </p:nvPicPr>
        <p:blipFill>
          <a:blip r:embed="rId3"/>
          <a:stretch>
            <a:fillRect/>
          </a:stretch>
        </p:blipFill>
        <p:spPr>
          <a:xfrm>
            <a:off x="4328036" y="0"/>
            <a:ext cx="3827001" cy="5461096"/>
          </a:xfrm>
          <a:prstGeom prst="rect">
            <a:avLst/>
          </a:prstGeom>
          <a:noFill/>
          <a:ln cap="flat">
            <a:noFill/>
          </a:ln>
        </p:spPr>
      </p:pic>
      <p:pic>
        <p:nvPicPr>
          <p:cNvPr id="4" name="Image 6">
            <a:extLst>
              <a:ext uri="{FF2B5EF4-FFF2-40B4-BE49-F238E27FC236}">
                <a16:creationId xmlns:a16="http://schemas.microsoft.com/office/drawing/2014/main" id="{17BED089-991D-8518-8F61-82851352016B}"/>
              </a:ext>
            </a:extLst>
          </p:cNvPr>
          <p:cNvPicPr>
            <a:picLocks noChangeAspect="1"/>
          </p:cNvPicPr>
          <p:nvPr/>
        </p:nvPicPr>
        <p:blipFill>
          <a:blip r:embed="rId4"/>
          <a:stretch>
            <a:fillRect/>
          </a:stretch>
        </p:blipFill>
        <p:spPr>
          <a:xfrm>
            <a:off x="8292211" y="0"/>
            <a:ext cx="3899580" cy="5461096"/>
          </a:xfrm>
          <a:prstGeom prst="rect">
            <a:avLst/>
          </a:prstGeom>
          <a:noFill/>
          <a:ln cap="flat">
            <a:noFill/>
          </a:ln>
        </p:spPr>
      </p:pic>
      <p:pic>
        <p:nvPicPr>
          <p:cNvPr id="5" name="Image 7">
            <a:extLst>
              <a:ext uri="{FF2B5EF4-FFF2-40B4-BE49-F238E27FC236}">
                <a16:creationId xmlns:a16="http://schemas.microsoft.com/office/drawing/2014/main" id="{4EE32FB0-8BB1-C468-4C0C-91A86F604D99}"/>
              </a:ext>
            </a:extLst>
          </p:cNvPr>
          <p:cNvPicPr>
            <a:picLocks noChangeAspect="1"/>
          </p:cNvPicPr>
          <p:nvPr/>
        </p:nvPicPr>
        <p:blipFill>
          <a:blip r:embed="rId5">
            <a:lum/>
            <a:alphaModFix/>
          </a:blip>
          <a:srcRect/>
          <a:stretch>
            <a:fillRect/>
          </a:stretch>
        </p:blipFill>
        <p:spPr>
          <a:xfrm>
            <a:off x="762033" y="5670837"/>
            <a:ext cx="1418822" cy="998002"/>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4283E4-DE44-EF2F-957A-9DF2F27EFA8E}"/>
              </a:ext>
            </a:extLst>
          </p:cNvPr>
          <p:cNvSpPr txBox="1"/>
          <p:nvPr/>
        </p:nvSpPr>
        <p:spPr>
          <a:xfrm>
            <a:off x="1819732" y="202130"/>
            <a:ext cx="8552535" cy="558393"/>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903" b="1" dirty="0">
                <a:solidFill>
                  <a:srgbClr val="215F9A"/>
                </a:solidFill>
                <a:latin typeface="Liberation Sans"/>
              </a:rPr>
              <a:t>L’ENQUÊTE PUBLIQUE  - 06 mai – 12 juin 2025     </a:t>
            </a:r>
          </a:p>
        </p:txBody>
      </p:sp>
      <p:sp>
        <p:nvSpPr>
          <p:cNvPr id="4" name="ZoneTexte 3">
            <a:extLst>
              <a:ext uri="{FF2B5EF4-FFF2-40B4-BE49-F238E27FC236}">
                <a16:creationId xmlns:a16="http://schemas.microsoft.com/office/drawing/2014/main" id="{CD8BD6D9-BCEC-CBC1-E4C6-67625F1F5EA9}"/>
              </a:ext>
            </a:extLst>
          </p:cNvPr>
          <p:cNvSpPr txBox="1"/>
          <p:nvPr/>
        </p:nvSpPr>
        <p:spPr>
          <a:xfrm>
            <a:off x="1403747" y="1020983"/>
            <a:ext cx="9711927" cy="3824124"/>
          </a:xfrm>
          <a:prstGeom prst="rect">
            <a:avLst/>
          </a:prstGeom>
          <a:noFill/>
        </p:spPr>
        <p:txBody>
          <a:bodyPr wrap="square">
            <a:spAutoFit/>
          </a:bodyPr>
          <a:lstStyle/>
          <a:p>
            <a:pPr algn="l">
              <a:spcBef>
                <a:spcPts val="2250"/>
              </a:spcBef>
              <a:spcAft>
                <a:spcPts val="1500"/>
              </a:spcAft>
              <a:buNone/>
            </a:pPr>
            <a:r>
              <a:rPr lang="fr-FR" b="1" i="0" cap="all" dirty="0">
                <a:solidFill>
                  <a:schemeClr val="tx2">
                    <a:lumMod val="75000"/>
                    <a:lumOff val="25000"/>
                  </a:schemeClr>
                </a:solidFill>
                <a:effectLst/>
                <a:latin typeface="Liberation Sans"/>
              </a:rPr>
              <a:t>FORMULER SES OBSERVATIONS</a:t>
            </a:r>
          </a:p>
          <a:p>
            <a:pPr algn="just">
              <a:spcAft>
                <a:spcPts val="1500"/>
              </a:spcAft>
              <a:buNone/>
            </a:pPr>
            <a:r>
              <a:rPr lang="fr-FR" b="1" i="0" dirty="0">
                <a:effectLst/>
                <a:latin typeface="Liberation Sans"/>
              </a:rPr>
              <a:t>Pendant toute la durée de l’enquête, le public pourra formuler ses observations et propositions :</a:t>
            </a:r>
          </a:p>
          <a:p>
            <a:pPr marL="285750" indent="-285750" algn="just" fontAlgn="base">
              <a:spcAft>
                <a:spcPts val="1500"/>
              </a:spcAft>
              <a:buFont typeface="Wingdings" panose="05000000000000000000" pitchFamily="2" charset="2"/>
              <a:buChar char="Ø"/>
            </a:pPr>
            <a:r>
              <a:rPr lang="fr-FR" b="1" i="0" dirty="0">
                <a:effectLst/>
                <a:latin typeface="Liberation Sans"/>
              </a:rPr>
              <a:t>sur le registre d’enquête papier, à feuillets non mobiles, cotés et paraphés par la commission d’enquête, au siège de l’enquête ;</a:t>
            </a:r>
          </a:p>
          <a:p>
            <a:pPr marL="285750" indent="-285750" algn="just" fontAlgn="base">
              <a:spcAft>
                <a:spcPts val="1500"/>
              </a:spcAft>
              <a:buFont typeface="Wingdings" panose="05000000000000000000" pitchFamily="2" charset="2"/>
              <a:buChar char="Ø"/>
            </a:pPr>
            <a:r>
              <a:rPr lang="fr-FR" b="1" i="0" dirty="0">
                <a:effectLst/>
                <a:latin typeface="Liberation Sans"/>
              </a:rPr>
              <a:t>par courrier postal adressé à la commission d’enquête, enquête publique relative à la révision générale du plan local d’urbanisme – Hôtel de Ville – Place Chateaubriand – CS 21826 – 35418 Saint-Malo Cedex ;</a:t>
            </a:r>
          </a:p>
          <a:p>
            <a:pPr marL="285750" indent="-285750" algn="just" fontAlgn="base">
              <a:spcAft>
                <a:spcPts val="1500"/>
              </a:spcAft>
              <a:buFont typeface="Wingdings" panose="05000000000000000000" pitchFamily="2" charset="2"/>
              <a:buChar char="Ø"/>
            </a:pPr>
            <a:r>
              <a:rPr lang="fr-FR" b="1" i="0" dirty="0">
                <a:effectLst/>
                <a:latin typeface="Liberation Sans"/>
              </a:rPr>
              <a:t>sur le registre dématérialisé : </a:t>
            </a:r>
            <a:r>
              <a:rPr lang="fr-FR" b="1" i="0" u="none" strike="noStrike" dirty="0">
                <a:effectLst/>
                <a:latin typeface="Liberation Sans"/>
                <a:hlinkClick r:id="rId2">
                  <a:extLst>
                    <a:ext uri="{A12FA001-AC4F-418D-AE19-62706E023703}">
                      <ahyp:hlinkClr xmlns:ahyp="http://schemas.microsoft.com/office/drawing/2018/hyperlinkcolor" val="tx"/>
                    </a:ext>
                  </a:extLst>
                </a:hlinkClick>
              </a:rPr>
              <a:t>https://www.registre-dematerialise.fr/6183</a:t>
            </a:r>
            <a:r>
              <a:rPr lang="fr-FR" b="1" i="0" dirty="0">
                <a:effectLst/>
                <a:latin typeface="Liberation Sans"/>
              </a:rPr>
              <a:t> ;</a:t>
            </a:r>
          </a:p>
          <a:p>
            <a:pPr marL="285750" indent="-285750" algn="just" fontAlgn="base">
              <a:spcAft>
                <a:spcPts val="1500"/>
              </a:spcAft>
              <a:buFont typeface="Wingdings" panose="05000000000000000000" pitchFamily="2" charset="2"/>
              <a:buChar char="Ø"/>
            </a:pPr>
            <a:r>
              <a:rPr lang="fr-FR" b="1" i="0" dirty="0">
                <a:effectLst/>
                <a:latin typeface="Liberation Sans"/>
              </a:rPr>
              <a:t>par courrier électronique : </a:t>
            </a:r>
            <a:r>
              <a:rPr lang="fr-FR" b="1" i="0" u="none" strike="noStrike" dirty="0">
                <a:effectLst/>
                <a:latin typeface="Liberation Sans"/>
                <a:hlinkClick r:id="rId3">
                  <a:extLst>
                    <a:ext uri="{A12FA001-AC4F-418D-AE19-62706E023703}">
                      <ahyp:hlinkClr xmlns:ahyp="http://schemas.microsoft.com/office/drawing/2018/hyperlinkcolor" val="tx"/>
                    </a:ext>
                  </a:extLst>
                </a:hlinkClick>
              </a:rPr>
              <a:t>enquete-publique-6183@registre-dematerialise.fr</a:t>
            </a:r>
            <a:endParaRPr lang="fr-FR" b="1" i="0" dirty="0">
              <a:effectLst/>
              <a:latin typeface="Liberation Sans"/>
            </a:endParaRPr>
          </a:p>
        </p:txBody>
      </p:sp>
      <p:pic>
        <p:nvPicPr>
          <p:cNvPr id="5" name="Image 7">
            <a:extLst>
              <a:ext uri="{FF2B5EF4-FFF2-40B4-BE49-F238E27FC236}">
                <a16:creationId xmlns:a16="http://schemas.microsoft.com/office/drawing/2014/main" id="{8A87A447-3AD7-742C-C430-531BABCC6BD3}"/>
              </a:ext>
            </a:extLst>
          </p:cNvPr>
          <p:cNvPicPr>
            <a:picLocks noChangeAspect="1"/>
          </p:cNvPicPr>
          <p:nvPr/>
        </p:nvPicPr>
        <p:blipFill>
          <a:blip r:embed="rId4">
            <a:lum/>
            <a:alphaModFix/>
          </a:blip>
          <a:srcRect/>
          <a:stretch>
            <a:fillRect/>
          </a:stretch>
        </p:blipFill>
        <p:spPr>
          <a:xfrm>
            <a:off x="1276383" y="5338016"/>
            <a:ext cx="1418822" cy="998002"/>
          </a:xfrm>
          <a:prstGeom prst="rect">
            <a:avLst/>
          </a:prstGeom>
          <a:noFill/>
          <a:ln cap="flat">
            <a:noFill/>
          </a:ln>
        </p:spPr>
      </p:pic>
    </p:spTree>
    <p:extLst>
      <p:ext uri="{BB962C8B-B14F-4D97-AF65-F5344CB8AC3E}">
        <p14:creationId xmlns:p14="http://schemas.microsoft.com/office/powerpoint/2010/main" val="2239713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1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10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10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7" dur="1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10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10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9" dur="10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10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5"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F72DC7A-31E4-5692-7D0C-08BB32DD3692}"/>
              </a:ext>
            </a:extLst>
          </p:cNvPr>
          <p:cNvSpPr txBox="1"/>
          <p:nvPr/>
        </p:nvSpPr>
        <p:spPr>
          <a:xfrm>
            <a:off x="945356" y="738218"/>
            <a:ext cx="10301288" cy="4247317"/>
          </a:xfrm>
          <a:prstGeom prst="rect">
            <a:avLst/>
          </a:prstGeom>
          <a:noFill/>
        </p:spPr>
        <p:txBody>
          <a:bodyPr wrap="square">
            <a:spAutoFit/>
          </a:bodyPr>
          <a:lstStyle/>
          <a:p>
            <a:pPr algn="just"/>
            <a:r>
              <a:rPr lang="fr-FR" b="1" dirty="0">
                <a:latin typeface="Liberation Sans"/>
              </a:rPr>
              <a:t>Dans le cadre de ses permanences, la commission d’enquête se tiendra à la disposition du public à la Direction de l’Aménagement et de l’Urbanisme (27 quai Duguay-Trouin – 35400 Saint-Malo), aux dates et horaires suivants :</a:t>
            </a:r>
          </a:p>
          <a:p>
            <a:pPr algn="just"/>
            <a:endParaRPr lang="fr-FR" b="1" dirty="0">
              <a:latin typeface="Liberation Sans"/>
            </a:endParaRPr>
          </a:p>
          <a:p>
            <a:pPr lvl="6" algn="just"/>
            <a:r>
              <a:rPr lang="fr-FR" b="1" dirty="0">
                <a:latin typeface="Liberation Sans"/>
              </a:rPr>
              <a:t>Mardi 6 mai 2025 de 14h à 17h ;</a:t>
            </a:r>
          </a:p>
          <a:p>
            <a:pPr lvl="6" algn="just"/>
            <a:r>
              <a:rPr lang="fr-FR" b="1" dirty="0">
                <a:latin typeface="Liberation Sans"/>
              </a:rPr>
              <a:t>Vendredi 16 mai 2025 de 14h à 17h ;</a:t>
            </a:r>
          </a:p>
          <a:p>
            <a:pPr lvl="6" algn="just"/>
            <a:r>
              <a:rPr lang="fr-FR" b="1" dirty="0">
                <a:latin typeface="Liberation Sans"/>
              </a:rPr>
              <a:t>Samedi 17 mai 2025 de 9h à 12h ;</a:t>
            </a:r>
          </a:p>
          <a:p>
            <a:pPr lvl="6" algn="just"/>
            <a:r>
              <a:rPr lang="fr-FR" b="1" dirty="0">
                <a:latin typeface="Liberation Sans"/>
              </a:rPr>
              <a:t>Mercredi 21 mai 2025 de 16h à 19h ;</a:t>
            </a:r>
          </a:p>
          <a:p>
            <a:pPr lvl="6" algn="just"/>
            <a:r>
              <a:rPr lang="fr-FR" b="1" dirty="0">
                <a:latin typeface="Liberation Sans"/>
              </a:rPr>
              <a:t>Jeudi 22 mai 2025 de 14h à 17h ;</a:t>
            </a:r>
          </a:p>
          <a:p>
            <a:pPr lvl="6" algn="just"/>
            <a:r>
              <a:rPr lang="fr-FR" b="1" dirty="0">
                <a:latin typeface="Liberation Sans"/>
              </a:rPr>
              <a:t>Lundi 26 mai 2025 de 14h à 17h ;</a:t>
            </a:r>
          </a:p>
          <a:p>
            <a:pPr lvl="6" algn="just"/>
            <a:r>
              <a:rPr lang="fr-FR" b="1" dirty="0">
                <a:latin typeface="Liberation Sans"/>
              </a:rPr>
              <a:t>Mardi 27 mai 2025 de 14h à 17h ;</a:t>
            </a:r>
          </a:p>
          <a:p>
            <a:pPr lvl="6" algn="just"/>
            <a:r>
              <a:rPr lang="fr-FR" b="1" dirty="0">
                <a:latin typeface="Liberation Sans"/>
              </a:rPr>
              <a:t>Lundi 2 juin 2025 de 9h à 12h ;</a:t>
            </a:r>
          </a:p>
          <a:p>
            <a:pPr lvl="6" algn="just"/>
            <a:r>
              <a:rPr lang="fr-FR" b="1" dirty="0">
                <a:latin typeface="Liberation Sans"/>
              </a:rPr>
              <a:t>Mardi 3 juin 2025 de 14h à 17h ;</a:t>
            </a:r>
          </a:p>
          <a:p>
            <a:pPr lvl="6" algn="just"/>
            <a:r>
              <a:rPr lang="fr-FR" b="1" dirty="0">
                <a:latin typeface="Liberation Sans"/>
              </a:rPr>
              <a:t>Mercredi 4 juin 2025 de 14h à 17h ;</a:t>
            </a:r>
          </a:p>
          <a:p>
            <a:pPr lvl="6" algn="just"/>
            <a:r>
              <a:rPr lang="fr-FR" b="1" dirty="0">
                <a:latin typeface="Liberation Sans"/>
              </a:rPr>
              <a:t>Jeudi 12 juin 2025 de 9h à 12h et de 14h à 17h.</a:t>
            </a:r>
          </a:p>
        </p:txBody>
      </p:sp>
      <p:pic>
        <p:nvPicPr>
          <p:cNvPr id="4" name="Image 7">
            <a:extLst>
              <a:ext uri="{FF2B5EF4-FFF2-40B4-BE49-F238E27FC236}">
                <a16:creationId xmlns:a16="http://schemas.microsoft.com/office/drawing/2014/main" id="{CB38BA4C-7961-361F-A9A5-FE85B2C425DF}"/>
              </a:ext>
            </a:extLst>
          </p:cNvPr>
          <p:cNvPicPr>
            <a:picLocks noChangeAspect="1"/>
          </p:cNvPicPr>
          <p:nvPr/>
        </p:nvPicPr>
        <p:blipFill>
          <a:blip r:embed="rId2">
            <a:lum/>
            <a:alphaModFix/>
          </a:blip>
          <a:srcRect/>
          <a:stretch>
            <a:fillRect/>
          </a:stretch>
        </p:blipFill>
        <p:spPr>
          <a:xfrm>
            <a:off x="1204945" y="5450393"/>
            <a:ext cx="1418822" cy="998002"/>
          </a:xfrm>
          <a:prstGeom prst="rect">
            <a:avLst/>
          </a:prstGeom>
          <a:noFill/>
          <a:ln cap="flat">
            <a:noFill/>
          </a:ln>
        </p:spPr>
      </p:pic>
      <p:sp>
        <p:nvSpPr>
          <p:cNvPr id="6" name="ZoneTexte 5">
            <a:extLst>
              <a:ext uri="{FF2B5EF4-FFF2-40B4-BE49-F238E27FC236}">
                <a16:creationId xmlns:a16="http://schemas.microsoft.com/office/drawing/2014/main" id="{0015726B-3EAD-27EC-CC93-3F7117F16EAB}"/>
              </a:ext>
            </a:extLst>
          </p:cNvPr>
          <p:cNvSpPr txBox="1"/>
          <p:nvPr/>
        </p:nvSpPr>
        <p:spPr>
          <a:xfrm>
            <a:off x="945356" y="224939"/>
            <a:ext cx="6093618" cy="369332"/>
          </a:xfrm>
          <a:prstGeom prst="rect">
            <a:avLst/>
          </a:prstGeom>
          <a:noFill/>
        </p:spPr>
        <p:txBody>
          <a:bodyPr wrap="square">
            <a:spAutoFit/>
          </a:bodyPr>
          <a:lstStyle/>
          <a:p>
            <a:pPr algn="l">
              <a:spcBef>
                <a:spcPts val="2250"/>
              </a:spcBef>
              <a:spcAft>
                <a:spcPts val="1500"/>
              </a:spcAft>
              <a:buNone/>
            </a:pPr>
            <a:r>
              <a:rPr lang="fr-FR" b="1" i="0" cap="all" dirty="0">
                <a:solidFill>
                  <a:schemeClr val="tx2">
                    <a:lumMod val="75000"/>
                    <a:lumOff val="25000"/>
                  </a:schemeClr>
                </a:solidFill>
                <a:effectLst/>
                <a:latin typeface="Liberation Sans"/>
              </a:rPr>
              <a:t>Rencontrer la commission d’enquête</a:t>
            </a:r>
          </a:p>
        </p:txBody>
      </p:sp>
    </p:spTree>
    <p:extLst>
      <p:ext uri="{BB962C8B-B14F-4D97-AF65-F5344CB8AC3E}">
        <p14:creationId xmlns:p14="http://schemas.microsoft.com/office/powerpoint/2010/main" val="16813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3">
                                            <p:txEl>
                                              <p:pRg st="2" end="2"/>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10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5" dur="1000"/>
                                        <p:tgtEl>
                                          <p:spTgt spid="3">
                                            <p:txEl>
                                              <p:pRg st="3" end="3"/>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10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9" dur="1000"/>
                                        <p:tgtEl>
                                          <p:spTgt spid="3">
                                            <p:txEl>
                                              <p:pRg st="4" end="4"/>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3">
                                            <p:txEl>
                                              <p:pRg st="5" end="5"/>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10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7" dur="1000"/>
                                        <p:tgtEl>
                                          <p:spTgt spid="3">
                                            <p:txEl>
                                              <p:pRg st="6" end="6"/>
                                            </p:txEl>
                                          </p:spTgt>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10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1" dur="1000"/>
                                        <p:tgtEl>
                                          <p:spTgt spid="3">
                                            <p:txEl>
                                              <p:pRg st="7" end="7"/>
                                            </p:txEl>
                                          </p:spTgt>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additive="base">
                                        <p:cTn id="44" dur="10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5" dur="1000"/>
                                        <p:tgtEl>
                                          <p:spTgt spid="3">
                                            <p:txEl>
                                              <p:pRg st="8" end="8"/>
                                            </p:txEl>
                                          </p:spTgt>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additive="base">
                                        <p:cTn id="48" dur="10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49" dur="1000"/>
                                        <p:tgtEl>
                                          <p:spTgt spid="3">
                                            <p:txEl>
                                              <p:pRg st="9" end="9"/>
                                            </p:txEl>
                                          </p:spTgt>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 calcmode="lin" valueType="num">
                                      <p:cBhvr additive="base">
                                        <p:cTn id="52" dur="10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53" dur="1000"/>
                                        <p:tgtEl>
                                          <p:spTgt spid="3">
                                            <p:txEl>
                                              <p:pRg st="10" end="10"/>
                                            </p:txEl>
                                          </p:spTgt>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 calcmode="lin" valueType="num">
                                      <p:cBhvr additive="base">
                                        <p:cTn id="56" dur="10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57" dur="1000"/>
                                        <p:tgtEl>
                                          <p:spTgt spid="3">
                                            <p:txEl>
                                              <p:pRg st="11" end="11"/>
                                            </p:txEl>
                                          </p:spTgt>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 calcmode="lin" valueType="num">
                                      <p:cBhvr additive="base">
                                        <p:cTn id="60" dur="10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61"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05A3DB-A48A-0074-E11F-CC31FFAAC75D}"/>
              </a:ext>
            </a:extLst>
          </p:cNvPr>
          <p:cNvPicPr>
            <a:picLocks noChangeAspect="1"/>
          </p:cNvPicPr>
          <p:nvPr/>
        </p:nvPicPr>
        <p:blipFill>
          <a:blip r:embed="rId2"/>
          <a:srcRect t="11734"/>
          <a:stretch/>
        </p:blipFill>
        <p:spPr>
          <a:xfrm>
            <a:off x="1943099" y="857250"/>
            <a:ext cx="9891713" cy="5367229"/>
          </a:xfrm>
          <a:prstGeom prst="rect">
            <a:avLst/>
          </a:prstGeom>
        </p:spPr>
      </p:pic>
      <p:sp>
        <p:nvSpPr>
          <p:cNvPr id="4" name="ZoneTexte 3">
            <a:extLst>
              <a:ext uri="{FF2B5EF4-FFF2-40B4-BE49-F238E27FC236}">
                <a16:creationId xmlns:a16="http://schemas.microsoft.com/office/drawing/2014/main" id="{28BD87B9-EDCF-7362-BA8C-6E8F47CA0D85}"/>
              </a:ext>
            </a:extLst>
          </p:cNvPr>
          <p:cNvSpPr txBox="1"/>
          <p:nvPr/>
        </p:nvSpPr>
        <p:spPr>
          <a:xfrm>
            <a:off x="754750" y="95716"/>
            <a:ext cx="8425079" cy="542555"/>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800" b="1" dirty="0">
                <a:solidFill>
                  <a:srgbClr val="215F9A"/>
                </a:solidFill>
                <a:latin typeface="Liberation Sans"/>
              </a:rPr>
              <a:t>Articulation des différentes pièces du PLU</a:t>
            </a:r>
            <a:endParaRPr lang="fr-FR" sz="2800" dirty="0">
              <a:solidFill>
                <a:srgbClr val="FFFF00"/>
              </a:solidFill>
              <a:latin typeface="Engravers MT" pitchFamily="18"/>
            </a:endParaRPr>
          </a:p>
        </p:txBody>
      </p:sp>
      <p:pic>
        <p:nvPicPr>
          <p:cNvPr id="5" name="Image 4">
            <a:extLst>
              <a:ext uri="{FF2B5EF4-FFF2-40B4-BE49-F238E27FC236}">
                <a16:creationId xmlns:a16="http://schemas.microsoft.com/office/drawing/2014/main" id="{6188A6BF-C2B0-5E3F-FC24-1DB07C070504}"/>
              </a:ext>
            </a:extLst>
          </p:cNvPr>
          <p:cNvPicPr>
            <a:picLocks noChangeAspect="1"/>
          </p:cNvPicPr>
          <p:nvPr/>
        </p:nvPicPr>
        <p:blipFill>
          <a:blip r:embed="rId3">
            <a:lum/>
            <a:alphaModFix/>
          </a:blip>
          <a:srcRect/>
          <a:stretch>
            <a:fillRect/>
          </a:stretch>
        </p:blipFill>
        <p:spPr>
          <a:xfrm>
            <a:off x="1053656" y="5264108"/>
            <a:ext cx="1778887" cy="1251282"/>
          </a:xfrm>
          <a:prstGeom prst="rect">
            <a:avLst/>
          </a:prstGeom>
          <a:noFill/>
          <a:ln cap="flat">
            <a:noFill/>
          </a:ln>
        </p:spPr>
      </p:pic>
      <p:sp>
        <p:nvSpPr>
          <p:cNvPr id="6" name="ZoneTexte 5">
            <a:extLst>
              <a:ext uri="{FF2B5EF4-FFF2-40B4-BE49-F238E27FC236}">
                <a16:creationId xmlns:a16="http://schemas.microsoft.com/office/drawing/2014/main" id="{F8DF125E-86B9-E3C0-C0D0-465FED06ED65}"/>
              </a:ext>
            </a:extLst>
          </p:cNvPr>
          <p:cNvSpPr txBox="1"/>
          <p:nvPr/>
        </p:nvSpPr>
        <p:spPr>
          <a:xfrm>
            <a:off x="8301037" y="2875734"/>
            <a:ext cx="486030" cy="769441"/>
          </a:xfrm>
          <a:prstGeom prst="rect">
            <a:avLst/>
          </a:prstGeom>
          <a:noFill/>
        </p:spPr>
        <p:txBody>
          <a:bodyPr wrap="none" rtlCol="0">
            <a:spAutoFit/>
          </a:bodyPr>
          <a:lstStyle/>
          <a:p>
            <a:r>
              <a:rPr lang="fr-FR" sz="4400" b="1" dirty="0"/>
              <a:t>2</a:t>
            </a:r>
          </a:p>
        </p:txBody>
      </p:sp>
      <p:sp>
        <p:nvSpPr>
          <p:cNvPr id="7" name="ZoneTexte 6">
            <a:extLst>
              <a:ext uri="{FF2B5EF4-FFF2-40B4-BE49-F238E27FC236}">
                <a16:creationId xmlns:a16="http://schemas.microsoft.com/office/drawing/2014/main" id="{2EE759D7-473A-7701-8EEA-94AFFB744ED4}"/>
              </a:ext>
            </a:extLst>
          </p:cNvPr>
          <p:cNvSpPr txBox="1"/>
          <p:nvPr/>
        </p:nvSpPr>
        <p:spPr>
          <a:xfrm>
            <a:off x="4879054" y="2875734"/>
            <a:ext cx="486030" cy="769441"/>
          </a:xfrm>
          <a:prstGeom prst="rect">
            <a:avLst/>
          </a:prstGeom>
          <a:noFill/>
        </p:spPr>
        <p:txBody>
          <a:bodyPr wrap="none" rtlCol="0">
            <a:spAutoFit/>
          </a:bodyPr>
          <a:lstStyle/>
          <a:p>
            <a:r>
              <a:rPr lang="fr-FR" sz="4400" b="1" dirty="0"/>
              <a:t>1</a:t>
            </a:r>
          </a:p>
        </p:txBody>
      </p:sp>
      <p:sp>
        <p:nvSpPr>
          <p:cNvPr id="8" name="ZoneTexte 7">
            <a:extLst>
              <a:ext uri="{FF2B5EF4-FFF2-40B4-BE49-F238E27FC236}">
                <a16:creationId xmlns:a16="http://schemas.microsoft.com/office/drawing/2014/main" id="{1C1EA3B0-3BC2-D03D-E228-7A0B90EA672C}"/>
              </a:ext>
            </a:extLst>
          </p:cNvPr>
          <p:cNvSpPr txBox="1"/>
          <p:nvPr/>
        </p:nvSpPr>
        <p:spPr>
          <a:xfrm>
            <a:off x="6645941" y="4879387"/>
            <a:ext cx="486030" cy="769441"/>
          </a:xfrm>
          <a:prstGeom prst="rect">
            <a:avLst/>
          </a:prstGeom>
          <a:noFill/>
        </p:spPr>
        <p:txBody>
          <a:bodyPr wrap="none" rtlCol="0">
            <a:spAutoFit/>
          </a:bodyPr>
          <a:lstStyle/>
          <a:p>
            <a:r>
              <a:rPr lang="fr-FR" sz="4400" b="1" dirty="0"/>
              <a:t>3</a:t>
            </a:r>
          </a:p>
        </p:txBody>
      </p:sp>
      <p:sp>
        <p:nvSpPr>
          <p:cNvPr id="9" name="ZoneTexte 8">
            <a:extLst>
              <a:ext uri="{FF2B5EF4-FFF2-40B4-BE49-F238E27FC236}">
                <a16:creationId xmlns:a16="http://schemas.microsoft.com/office/drawing/2014/main" id="{9CF57378-1C88-7C2E-A048-38530EA058B5}"/>
              </a:ext>
            </a:extLst>
          </p:cNvPr>
          <p:cNvSpPr txBox="1"/>
          <p:nvPr/>
        </p:nvSpPr>
        <p:spPr>
          <a:xfrm>
            <a:off x="6159911" y="4109946"/>
            <a:ext cx="486030" cy="769441"/>
          </a:xfrm>
          <a:prstGeom prst="rect">
            <a:avLst/>
          </a:prstGeom>
          <a:noFill/>
        </p:spPr>
        <p:txBody>
          <a:bodyPr wrap="none" rtlCol="0">
            <a:spAutoFit/>
          </a:bodyPr>
          <a:lstStyle/>
          <a:p>
            <a:r>
              <a:rPr lang="fr-FR" sz="4400" b="1" dirty="0"/>
              <a:t>4</a:t>
            </a:r>
          </a:p>
        </p:txBody>
      </p:sp>
      <p:sp>
        <p:nvSpPr>
          <p:cNvPr id="10" name="Ellipse 9">
            <a:extLst>
              <a:ext uri="{FF2B5EF4-FFF2-40B4-BE49-F238E27FC236}">
                <a16:creationId xmlns:a16="http://schemas.microsoft.com/office/drawing/2014/main" id="{7E8CB29E-7FAE-E6A4-05BE-65F4F14D22DD}"/>
              </a:ext>
            </a:extLst>
          </p:cNvPr>
          <p:cNvSpPr/>
          <p:nvPr/>
        </p:nvSpPr>
        <p:spPr>
          <a:xfrm>
            <a:off x="6888955" y="3645175"/>
            <a:ext cx="1583532" cy="712143"/>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938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p:tgtEl>
                                          <p:spTgt spid="10"/>
                                        </p:tgtEl>
                                        <p:attrNameLst>
                                          <p:attrName>ppt_y</p:attrName>
                                        </p:attrNameLst>
                                      </p:cBhvr>
                                      <p:tavLst>
                                        <p:tav tm="0">
                                          <p:val>
                                            <p:strVal val="#ppt_y+#ppt_h*1.125000"/>
                                          </p:val>
                                        </p:tav>
                                        <p:tav tm="100000">
                                          <p:val>
                                            <p:strVal val="#ppt_y"/>
                                          </p:val>
                                        </p:tav>
                                      </p:tavLst>
                                    </p:anim>
                                    <p:animEffect transition="in" filter="wipe(up)">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p:tgtEl>
                                          <p:spTgt spid="7"/>
                                        </p:tgtEl>
                                        <p:attrNameLst>
                                          <p:attrName>ppt_y</p:attrName>
                                        </p:attrNameLst>
                                      </p:cBhvr>
                                      <p:tavLst>
                                        <p:tav tm="0">
                                          <p:val>
                                            <p:strVal val="#ppt_y+#ppt_h*1.125000"/>
                                          </p:val>
                                        </p:tav>
                                        <p:tav tm="100000">
                                          <p:val>
                                            <p:strVal val="#ppt_y"/>
                                          </p:val>
                                        </p:tav>
                                      </p:tavLst>
                                    </p:anim>
                                    <p:animEffect transition="in" filter="wipe(up)">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p:tgtEl>
                                          <p:spTgt spid="6"/>
                                        </p:tgtEl>
                                        <p:attrNameLst>
                                          <p:attrName>ppt_y</p:attrName>
                                        </p:attrNameLst>
                                      </p:cBhvr>
                                      <p:tavLst>
                                        <p:tav tm="0">
                                          <p:val>
                                            <p:strVal val="#ppt_y+#ppt_h*1.125000"/>
                                          </p:val>
                                        </p:tav>
                                        <p:tav tm="100000">
                                          <p:val>
                                            <p:strVal val="#ppt_y"/>
                                          </p:val>
                                        </p:tav>
                                      </p:tavLst>
                                    </p:anim>
                                    <p:animEffect transition="in" filter="wipe(up)">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p:tgtEl>
                                          <p:spTgt spid="8"/>
                                        </p:tgtEl>
                                        <p:attrNameLst>
                                          <p:attrName>ppt_y</p:attrName>
                                        </p:attrNameLst>
                                      </p:cBhvr>
                                      <p:tavLst>
                                        <p:tav tm="0">
                                          <p:val>
                                            <p:strVal val="#ppt_y+#ppt_h*1.125000"/>
                                          </p:val>
                                        </p:tav>
                                        <p:tav tm="100000">
                                          <p:val>
                                            <p:strVal val="#ppt_y"/>
                                          </p:val>
                                        </p:tav>
                                      </p:tavLst>
                                    </p:anim>
                                    <p:animEffect transition="in" filter="wipe(up)">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1000"/>
                                        <p:tgtEl>
                                          <p:spTgt spid="9"/>
                                        </p:tgtEl>
                                        <p:attrNameLst>
                                          <p:attrName>ppt_y</p:attrName>
                                        </p:attrNameLst>
                                      </p:cBhvr>
                                      <p:tavLst>
                                        <p:tav tm="0">
                                          <p:val>
                                            <p:strVal val="#ppt_y+#ppt_h*1.125000"/>
                                          </p:val>
                                        </p:tav>
                                        <p:tav tm="100000">
                                          <p:val>
                                            <p:strVal val="#ppt_y"/>
                                          </p:val>
                                        </p:tav>
                                      </p:tavLst>
                                    </p:anim>
                                    <p:animEffect transition="in" filter="wipe(up)">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1A5A6BFF-73AF-085D-F99C-ED2D49C31997}"/>
              </a:ext>
            </a:extLst>
          </p:cNvPr>
          <p:cNvSpPr txBox="1"/>
          <p:nvPr/>
        </p:nvSpPr>
        <p:spPr>
          <a:xfrm>
            <a:off x="2858637" y="145772"/>
            <a:ext cx="6474725" cy="604110"/>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3200" b="1" dirty="0">
                <a:solidFill>
                  <a:srgbClr val="215F9A"/>
                </a:solidFill>
                <a:latin typeface="Liberation Sans"/>
              </a:rPr>
              <a:t>1/   Le  Rapport de présentation</a:t>
            </a:r>
            <a:r>
              <a:rPr lang="fr-FR" sz="2401" dirty="0">
                <a:solidFill>
                  <a:srgbClr val="FFFF00"/>
                </a:solidFill>
                <a:latin typeface="Aptos"/>
              </a:rPr>
              <a:t>: </a:t>
            </a:r>
            <a:endParaRPr lang="fr-FR" sz="2401" dirty="0">
              <a:solidFill>
                <a:srgbClr val="FFFF00"/>
              </a:solidFill>
              <a:latin typeface="Engravers MT" pitchFamily="18"/>
            </a:endParaRPr>
          </a:p>
        </p:txBody>
      </p:sp>
      <p:sp>
        <p:nvSpPr>
          <p:cNvPr id="4" name="ZoneTexte 3">
            <a:extLst>
              <a:ext uri="{FF2B5EF4-FFF2-40B4-BE49-F238E27FC236}">
                <a16:creationId xmlns:a16="http://schemas.microsoft.com/office/drawing/2014/main" id="{4321B49B-A790-016C-C0FA-35EFC8D30A9E}"/>
              </a:ext>
            </a:extLst>
          </p:cNvPr>
          <p:cNvSpPr txBox="1"/>
          <p:nvPr/>
        </p:nvSpPr>
        <p:spPr>
          <a:xfrm>
            <a:off x="701872" y="956840"/>
            <a:ext cx="10788253" cy="400110"/>
          </a:xfrm>
          <a:prstGeom prst="rect">
            <a:avLst/>
          </a:prstGeom>
          <a:noFill/>
        </p:spPr>
        <p:txBody>
          <a:bodyPr wrap="square">
            <a:spAutoFit/>
          </a:bodyPr>
          <a:lstStyle/>
          <a:p>
            <a:r>
              <a:rPr lang="fr-FR" sz="2000" b="1" dirty="0">
                <a:latin typeface="Liberation Sans"/>
              </a:rPr>
              <a:t>Le rapport de présentation du PLU révisé s’organise en un préambule et cinq tomes :</a:t>
            </a:r>
          </a:p>
        </p:txBody>
      </p:sp>
      <p:pic>
        <p:nvPicPr>
          <p:cNvPr id="6" name="Image 5">
            <a:extLst>
              <a:ext uri="{FF2B5EF4-FFF2-40B4-BE49-F238E27FC236}">
                <a16:creationId xmlns:a16="http://schemas.microsoft.com/office/drawing/2014/main" id="{2D83B27B-5D45-25B1-83C8-1FB5E7EDFA3E}"/>
              </a:ext>
            </a:extLst>
          </p:cNvPr>
          <p:cNvPicPr>
            <a:picLocks noChangeAspect="1"/>
          </p:cNvPicPr>
          <p:nvPr/>
        </p:nvPicPr>
        <p:blipFill>
          <a:blip r:embed="rId2"/>
          <a:stretch>
            <a:fillRect/>
          </a:stretch>
        </p:blipFill>
        <p:spPr>
          <a:xfrm>
            <a:off x="557213" y="1527616"/>
            <a:ext cx="11287125" cy="3628005"/>
          </a:xfrm>
          <a:prstGeom prst="rect">
            <a:avLst/>
          </a:prstGeom>
        </p:spPr>
      </p:pic>
      <p:pic>
        <p:nvPicPr>
          <p:cNvPr id="7" name="Image 6">
            <a:extLst>
              <a:ext uri="{FF2B5EF4-FFF2-40B4-BE49-F238E27FC236}">
                <a16:creationId xmlns:a16="http://schemas.microsoft.com/office/drawing/2014/main" id="{55F1ED8E-E4B5-7C57-7B3B-0636D0CCD970}"/>
              </a:ext>
            </a:extLst>
          </p:cNvPr>
          <p:cNvPicPr>
            <a:picLocks noChangeAspect="1"/>
          </p:cNvPicPr>
          <p:nvPr/>
        </p:nvPicPr>
        <p:blipFill>
          <a:blip r:embed="rId3">
            <a:lum/>
            <a:alphaModFix/>
          </a:blip>
          <a:srcRect/>
          <a:stretch>
            <a:fillRect/>
          </a:stretch>
        </p:blipFill>
        <p:spPr>
          <a:xfrm>
            <a:off x="9468993" y="4921208"/>
            <a:ext cx="1778887" cy="1251282"/>
          </a:xfrm>
          <a:prstGeom prst="rect">
            <a:avLst/>
          </a:prstGeom>
          <a:noFill/>
          <a:ln cap="flat">
            <a:noFill/>
          </a:ln>
        </p:spPr>
      </p:pic>
      <p:sp>
        <p:nvSpPr>
          <p:cNvPr id="8" name="Ellipse 7">
            <a:extLst>
              <a:ext uri="{FF2B5EF4-FFF2-40B4-BE49-F238E27FC236}">
                <a16:creationId xmlns:a16="http://schemas.microsoft.com/office/drawing/2014/main" id="{F03489F2-3322-30E5-EBC7-9867CDD0525F}"/>
              </a:ext>
            </a:extLst>
          </p:cNvPr>
          <p:cNvSpPr/>
          <p:nvPr/>
        </p:nvSpPr>
        <p:spPr>
          <a:xfrm>
            <a:off x="242887" y="2862987"/>
            <a:ext cx="5453063" cy="957261"/>
          </a:xfrm>
          <a:prstGeom prst="ellipse">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1684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p:tgtEl>
                                          <p:spTgt spid="8"/>
                                        </p:tgtEl>
                                        <p:attrNameLst>
                                          <p:attrName>ppt_y</p:attrName>
                                        </p:attrNameLst>
                                      </p:cBhvr>
                                      <p:tavLst>
                                        <p:tav tm="0">
                                          <p:val>
                                            <p:strVal val="#ppt_y+#ppt_h*1.125000"/>
                                          </p:val>
                                        </p:tav>
                                        <p:tav tm="100000">
                                          <p:val>
                                            <p:strVal val="#ppt_y"/>
                                          </p:val>
                                        </p:tav>
                                      </p:tavLst>
                                    </p:anim>
                                    <p:animEffect transition="in" filter="wipe(up)">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3B9AA0-09ED-4C67-24C7-655E7C3E15EF}"/>
              </a:ext>
            </a:extLst>
          </p:cNvPr>
          <p:cNvSpPr txBox="1"/>
          <p:nvPr/>
        </p:nvSpPr>
        <p:spPr>
          <a:xfrm>
            <a:off x="595312" y="12829"/>
            <a:ext cx="11844337" cy="1015663"/>
          </a:xfrm>
          <a:prstGeom prst="rect">
            <a:avLst/>
          </a:prstGeom>
          <a:noFill/>
        </p:spPr>
        <p:txBody>
          <a:bodyPr wrap="square">
            <a:spAutoFit/>
          </a:bodyPr>
          <a:lstStyle/>
          <a:p>
            <a:r>
              <a:rPr lang="fr-FR" sz="2000" b="1" dirty="0">
                <a:solidFill>
                  <a:schemeClr val="tx2">
                    <a:lumMod val="75000"/>
                    <a:lumOff val="25000"/>
                  </a:schemeClr>
                </a:solidFill>
                <a:latin typeface="Liberation Sans"/>
              </a:rPr>
              <a:t>Deux articles associés au Patrimoine sont exposés au Tome 3 « Justification des choix »:</a:t>
            </a:r>
          </a:p>
          <a:p>
            <a:endParaRPr lang="fr-FR" sz="2000" b="1" dirty="0">
              <a:solidFill>
                <a:schemeClr val="tx2">
                  <a:lumMod val="75000"/>
                  <a:lumOff val="25000"/>
                </a:schemeClr>
              </a:solidFill>
              <a:latin typeface="Liberation Sans"/>
            </a:endParaRPr>
          </a:p>
          <a:p>
            <a:r>
              <a:rPr lang="fr-FR" sz="2000" b="1" dirty="0">
                <a:solidFill>
                  <a:schemeClr val="tx2">
                    <a:lumMod val="75000"/>
                    <a:lumOff val="25000"/>
                  </a:schemeClr>
                </a:solidFill>
                <a:latin typeface="Liberation Sans"/>
              </a:rPr>
              <a:t> 1-2/ PRÉSERVER ET VALORISER LES PATRIMOINES, SOCLE DE L’IDENTITÉ MALOUINE</a:t>
            </a:r>
          </a:p>
        </p:txBody>
      </p:sp>
      <p:sp>
        <p:nvSpPr>
          <p:cNvPr id="5" name="ZoneTexte 4">
            <a:extLst>
              <a:ext uri="{FF2B5EF4-FFF2-40B4-BE49-F238E27FC236}">
                <a16:creationId xmlns:a16="http://schemas.microsoft.com/office/drawing/2014/main" id="{25C06F72-EFD6-E5AA-86C4-3B10C37FA6F5}"/>
              </a:ext>
            </a:extLst>
          </p:cNvPr>
          <p:cNvSpPr txBox="1"/>
          <p:nvPr/>
        </p:nvSpPr>
        <p:spPr>
          <a:xfrm>
            <a:off x="1016793" y="1120676"/>
            <a:ext cx="10356057" cy="1754326"/>
          </a:xfrm>
          <a:prstGeom prst="rect">
            <a:avLst/>
          </a:prstGeom>
          <a:noFill/>
        </p:spPr>
        <p:txBody>
          <a:bodyPr wrap="square">
            <a:spAutoFit/>
          </a:bodyPr>
          <a:lstStyle/>
          <a:p>
            <a:r>
              <a:rPr lang="fr-FR" b="1" dirty="0">
                <a:highlight>
                  <a:srgbClr val="FFFF00"/>
                </a:highlight>
                <a:latin typeface="Liberation Sans"/>
              </a:rPr>
              <a:t>Le PLU propose l’identification :</a:t>
            </a:r>
          </a:p>
          <a:p>
            <a:pPr marL="285750" indent="-285750" algn="just">
              <a:buFontTx/>
              <a:buChar char="-"/>
            </a:pPr>
            <a:r>
              <a:rPr lang="fr-FR" b="1" dirty="0">
                <a:latin typeface="Liberation Sans"/>
              </a:rPr>
              <a:t>De plus de 4 000 éléments bâtis répartis en trois catégories de gradation (bâtiments exceptionnels, remarquables et d’intérêt);</a:t>
            </a:r>
          </a:p>
          <a:p>
            <a:pPr marL="285750" indent="-285750" algn="just">
              <a:buFontTx/>
              <a:buChar char="-"/>
            </a:pPr>
            <a:r>
              <a:rPr lang="fr-FR" b="1" dirty="0">
                <a:latin typeface="Liberation Sans"/>
              </a:rPr>
              <a:t>De plus de 400 murs d’intérêts ;- des éléments constitutifs du petit patrimoine (support de mémoire des fonctionnements sociaux et religieux parfois disparus) ;</a:t>
            </a:r>
          </a:p>
          <a:p>
            <a:pPr marL="285750" indent="-285750" algn="just">
              <a:buFontTx/>
              <a:buChar char="-"/>
            </a:pPr>
            <a:r>
              <a:rPr lang="fr-FR" b="1" dirty="0">
                <a:latin typeface="Liberation Sans"/>
              </a:rPr>
              <a:t>D’environ 74 hectares de parcs et jardins d’ornement privés.</a:t>
            </a:r>
          </a:p>
        </p:txBody>
      </p:sp>
      <p:sp>
        <p:nvSpPr>
          <p:cNvPr id="7" name="ZoneTexte 6">
            <a:extLst>
              <a:ext uri="{FF2B5EF4-FFF2-40B4-BE49-F238E27FC236}">
                <a16:creationId xmlns:a16="http://schemas.microsoft.com/office/drawing/2014/main" id="{BD1E15FB-F346-C9EC-3C1A-42C8F4E95B25}"/>
              </a:ext>
            </a:extLst>
          </p:cNvPr>
          <p:cNvSpPr txBox="1"/>
          <p:nvPr/>
        </p:nvSpPr>
        <p:spPr>
          <a:xfrm>
            <a:off x="709612" y="3186380"/>
            <a:ext cx="8627270" cy="400110"/>
          </a:xfrm>
          <a:prstGeom prst="rect">
            <a:avLst/>
          </a:prstGeom>
          <a:noFill/>
        </p:spPr>
        <p:txBody>
          <a:bodyPr wrap="square">
            <a:spAutoFit/>
          </a:bodyPr>
          <a:lstStyle/>
          <a:p>
            <a:r>
              <a:rPr lang="fr-FR" sz="2000" b="1" dirty="0">
                <a:solidFill>
                  <a:schemeClr val="tx2">
                    <a:lumMod val="75000"/>
                    <a:lumOff val="25000"/>
                  </a:schemeClr>
                </a:solidFill>
                <a:latin typeface="Liberation Sans"/>
              </a:rPr>
              <a:t>3.3 LA PRÉSERVATION ET DE LA VALORISATION DU PATRIMOINE</a:t>
            </a:r>
          </a:p>
        </p:txBody>
      </p:sp>
      <p:sp>
        <p:nvSpPr>
          <p:cNvPr id="10" name="ZoneTexte 9">
            <a:extLst>
              <a:ext uri="{FF2B5EF4-FFF2-40B4-BE49-F238E27FC236}">
                <a16:creationId xmlns:a16="http://schemas.microsoft.com/office/drawing/2014/main" id="{FF00BED6-6936-A7D5-69F2-13BA7CF761A5}"/>
              </a:ext>
            </a:extLst>
          </p:cNvPr>
          <p:cNvSpPr txBox="1"/>
          <p:nvPr/>
        </p:nvSpPr>
        <p:spPr>
          <a:xfrm>
            <a:off x="1016793" y="3724127"/>
            <a:ext cx="10356057" cy="2031325"/>
          </a:xfrm>
          <a:prstGeom prst="rect">
            <a:avLst/>
          </a:prstGeom>
          <a:noFill/>
        </p:spPr>
        <p:txBody>
          <a:bodyPr wrap="square">
            <a:spAutoFit/>
          </a:bodyPr>
          <a:lstStyle/>
          <a:p>
            <a:r>
              <a:rPr lang="fr-FR" b="1" dirty="0">
                <a:highlight>
                  <a:srgbClr val="FFFF00"/>
                </a:highlight>
                <a:latin typeface="Liberation Sans"/>
              </a:rPr>
              <a:t>Le PLU propose :</a:t>
            </a:r>
          </a:p>
          <a:p>
            <a:pPr marL="285750" indent="-285750" algn="just">
              <a:buFontTx/>
              <a:buChar char="-"/>
            </a:pPr>
            <a:r>
              <a:rPr lang="fr-FR" b="1" dirty="0">
                <a:latin typeface="Liberation Sans"/>
              </a:rPr>
              <a:t>Un découpage en zones et règlements en faveur de la préservation du patrimoine (secteurs UI, UH, </a:t>
            </a:r>
            <a:r>
              <a:rPr lang="fr-FR" b="1" dirty="0" err="1">
                <a:latin typeface="Liberation Sans"/>
              </a:rPr>
              <a:t>UBal</a:t>
            </a:r>
            <a:r>
              <a:rPr lang="fr-FR" b="1" dirty="0">
                <a:latin typeface="Liberation Sans"/>
              </a:rPr>
              <a:t>);</a:t>
            </a:r>
          </a:p>
          <a:p>
            <a:pPr marL="285750" indent="-285750" algn="just">
              <a:buFontTx/>
              <a:buChar char="-"/>
            </a:pPr>
            <a:r>
              <a:rPr lang="fr-FR" b="1" dirty="0">
                <a:latin typeface="Liberation Sans"/>
              </a:rPr>
              <a:t>La mise en valeur des éléments bâtis à protéger avec u</a:t>
            </a:r>
            <a:r>
              <a:rPr lang="fr-FR" b="1" dirty="0">
                <a:highlight>
                  <a:srgbClr val="FFFF00"/>
                </a:highlight>
                <a:latin typeface="Liberation Sans"/>
              </a:rPr>
              <a:t>n cahier des prescriptions en annexe du règlement. </a:t>
            </a:r>
          </a:p>
          <a:p>
            <a:pPr marL="285750" indent="-285750" algn="just">
              <a:buFontTx/>
              <a:buChar char="-"/>
            </a:pPr>
            <a:r>
              <a:rPr lang="fr-FR" b="1" dirty="0">
                <a:latin typeface="Liberation Sans"/>
              </a:rPr>
              <a:t>La préservation et la valorisation des vues;</a:t>
            </a:r>
          </a:p>
          <a:p>
            <a:pPr marL="285750" indent="-285750" algn="just">
              <a:buFontTx/>
              <a:buChar char="-"/>
            </a:pPr>
            <a:r>
              <a:rPr lang="fr-FR" b="1" dirty="0">
                <a:latin typeface="Liberation Sans"/>
              </a:rPr>
              <a:t>Des zones de présomption de prescriptions archéologiques.</a:t>
            </a:r>
          </a:p>
        </p:txBody>
      </p:sp>
      <p:pic>
        <p:nvPicPr>
          <p:cNvPr id="13" name="Image 12">
            <a:extLst>
              <a:ext uri="{FF2B5EF4-FFF2-40B4-BE49-F238E27FC236}">
                <a16:creationId xmlns:a16="http://schemas.microsoft.com/office/drawing/2014/main" id="{6259E93B-A656-D736-801C-3A7AD3C9D51D}"/>
              </a:ext>
            </a:extLst>
          </p:cNvPr>
          <p:cNvPicPr>
            <a:picLocks noChangeAspect="1"/>
          </p:cNvPicPr>
          <p:nvPr/>
        </p:nvPicPr>
        <p:blipFill>
          <a:blip r:embed="rId2">
            <a:lum/>
            <a:alphaModFix/>
          </a:blip>
          <a:srcRect/>
          <a:stretch>
            <a:fillRect/>
          </a:stretch>
        </p:blipFill>
        <p:spPr>
          <a:xfrm>
            <a:off x="10097643" y="5449845"/>
            <a:ext cx="1778887" cy="1251282"/>
          </a:xfrm>
          <a:prstGeom prst="rect">
            <a:avLst/>
          </a:prstGeom>
          <a:noFill/>
          <a:ln cap="flat">
            <a:noFill/>
          </a:ln>
        </p:spPr>
      </p:pic>
    </p:spTree>
    <p:extLst>
      <p:ext uri="{BB962C8B-B14F-4D97-AF65-F5344CB8AC3E}">
        <p14:creationId xmlns:p14="http://schemas.microsoft.com/office/powerpoint/2010/main" val="1652757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10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10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10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32" dur="1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10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38" dur="10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p:tgtEl>
                                          <p:spTgt spid="7"/>
                                        </p:tgtEl>
                                        <p:attrNameLst>
                                          <p:attrName>ppt_y</p:attrName>
                                        </p:attrNameLst>
                                      </p:cBhvr>
                                      <p:tavLst>
                                        <p:tav tm="0">
                                          <p:val>
                                            <p:strVal val="#ppt_y+#ppt_h*1.125000"/>
                                          </p:val>
                                        </p:tav>
                                        <p:tav tm="100000">
                                          <p:val>
                                            <p:strVal val="#ppt_y"/>
                                          </p:val>
                                        </p:tav>
                                      </p:tavLst>
                                    </p:anim>
                                    <p:animEffect transition="in" filter="wipe(up)">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additive="base">
                                        <p:cTn id="49" dur="10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50" dur="1000"/>
                                        <p:tgtEl>
                                          <p:spTgt spid="1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 calcmode="lin" valueType="num">
                                      <p:cBhvr additive="base">
                                        <p:cTn id="55" dur="10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56" dur="1000"/>
                                        <p:tgtEl>
                                          <p:spTgt spid="10">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0">
                                            <p:txEl>
                                              <p:pRg st="2" end="2"/>
                                            </p:txEl>
                                          </p:spTgt>
                                        </p:tgtEl>
                                        <p:attrNameLst>
                                          <p:attrName>style.visibility</p:attrName>
                                        </p:attrNameLst>
                                      </p:cBhvr>
                                      <p:to>
                                        <p:strVal val="visible"/>
                                      </p:to>
                                    </p:set>
                                    <p:anim calcmode="lin" valueType="num">
                                      <p:cBhvr additive="base">
                                        <p:cTn id="61" dur="10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62" dur="1000"/>
                                        <p:tgtEl>
                                          <p:spTgt spid="10">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anim calcmode="lin" valueType="num">
                                      <p:cBhvr additive="base">
                                        <p:cTn id="67" dur="10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68" dur="1000"/>
                                        <p:tgtEl>
                                          <p:spTgt spid="10">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0">
                                            <p:txEl>
                                              <p:pRg st="4" end="4"/>
                                            </p:txEl>
                                          </p:spTgt>
                                        </p:tgtEl>
                                        <p:attrNameLst>
                                          <p:attrName>style.visibility</p:attrName>
                                        </p:attrNameLst>
                                      </p:cBhvr>
                                      <p:to>
                                        <p:strVal val="visible"/>
                                      </p:to>
                                    </p:set>
                                    <p:anim calcmode="lin" valueType="num">
                                      <p:cBhvr additive="base">
                                        <p:cTn id="73" dur="10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74"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bldLvl="2"/>
      <p:bldP spid="7" grpId="0"/>
      <p:bldP spid="10"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541321F-85DF-3322-16E2-0DCA8D1E84CF}"/>
              </a:ext>
            </a:extLst>
          </p:cNvPr>
          <p:cNvSpPr txBox="1"/>
          <p:nvPr/>
        </p:nvSpPr>
        <p:spPr>
          <a:xfrm>
            <a:off x="8741033" y="6246924"/>
            <a:ext cx="2840024" cy="472830"/>
          </a:xfrm>
          <a:prstGeom prst="rect">
            <a:avLst/>
          </a:prstGeom>
          <a:noFill/>
          <a:ln cap="flat">
            <a:noFill/>
          </a:ln>
        </p:spPr>
        <p:txBody>
          <a:bodyPr vert="horz" wrap="square" lIns="0" tIns="0" rIns="0" bIns="0" anchor="t" anchorCtr="0" compatLnSpc="1">
            <a:noAutofit/>
          </a:bodyPr>
          <a:lstStyle/>
          <a:p>
            <a:pPr algn="r" defTabSz="1105875" hangingPunct="0">
              <a:defRPr sz="1800" b="0" i="0" u="none" strike="noStrike" kern="0" cap="none" spc="0" baseline="0">
                <a:solidFill>
                  <a:srgbClr val="000000"/>
                </a:solidFill>
                <a:uFillTx/>
              </a:defRPr>
            </a:pPr>
            <a:fld id="{7F3AF1F4-CCC5-4CC7-9C09-59E254B1C25E}" type="slidenum">
              <a:rPr lang="fr-FR" sz="1693">
                <a:solidFill>
                  <a:srgbClr val="000000"/>
                </a:solidFill>
                <a:latin typeface="Liberation Serif" pitchFamily="18"/>
                <a:ea typeface="Segoe UI" pitchFamily="2"/>
                <a:cs typeface="Tahoma" pitchFamily="2"/>
              </a:rPr>
              <a:pPr algn="r" defTabSz="1105875" hangingPunct="0">
                <a:defRPr sz="1800" b="0" i="0" u="none" strike="noStrike" kern="0" cap="none" spc="0" baseline="0">
                  <a:solidFill>
                    <a:srgbClr val="000000"/>
                  </a:solidFill>
                  <a:uFillTx/>
                </a:defRPr>
              </a:pPr>
              <a:t>7</a:t>
            </a:fld>
            <a:endParaRPr lang="fr-FR" sz="1693">
              <a:solidFill>
                <a:srgbClr val="000000"/>
              </a:solidFill>
              <a:latin typeface="Liberation Serif" pitchFamily="18"/>
              <a:ea typeface="Segoe UI" pitchFamily="2"/>
              <a:cs typeface="Tahoma" pitchFamily="2"/>
            </a:endParaRPr>
          </a:p>
        </p:txBody>
      </p:sp>
      <p:sp>
        <p:nvSpPr>
          <p:cNvPr id="4" name="ZoneTexte 4">
            <a:extLst>
              <a:ext uri="{FF2B5EF4-FFF2-40B4-BE49-F238E27FC236}">
                <a16:creationId xmlns:a16="http://schemas.microsoft.com/office/drawing/2014/main" id="{027765A7-82DC-40F1-0E00-5907C7192C98}"/>
              </a:ext>
            </a:extLst>
          </p:cNvPr>
          <p:cNvSpPr txBox="1"/>
          <p:nvPr/>
        </p:nvSpPr>
        <p:spPr>
          <a:xfrm>
            <a:off x="1883463" y="331510"/>
            <a:ext cx="8425079" cy="558393"/>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903" b="1" dirty="0">
                <a:solidFill>
                  <a:srgbClr val="215F9A"/>
                </a:solidFill>
                <a:latin typeface="Liberation Sans"/>
              </a:rPr>
              <a:t>2/   LE  P.A.D.D.    (débattu en novembre 2023)</a:t>
            </a:r>
            <a:r>
              <a:rPr lang="fr-FR" sz="2401" dirty="0">
                <a:solidFill>
                  <a:srgbClr val="FFFF00"/>
                </a:solidFill>
                <a:latin typeface="Aptos"/>
              </a:rPr>
              <a:t>: </a:t>
            </a:r>
            <a:endParaRPr lang="fr-FR" sz="2401" dirty="0">
              <a:solidFill>
                <a:srgbClr val="FFFF00"/>
              </a:solidFill>
              <a:latin typeface="Engravers MT" pitchFamily="18"/>
            </a:endParaRPr>
          </a:p>
        </p:txBody>
      </p:sp>
      <p:sp>
        <p:nvSpPr>
          <p:cNvPr id="5" name="ZoneTexte 8">
            <a:extLst>
              <a:ext uri="{FF2B5EF4-FFF2-40B4-BE49-F238E27FC236}">
                <a16:creationId xmlns:a16="http://schemas.microsoft.com/office/drawing/2014/main" id="{CE0978B3-D435-0358-A619-1A42919D2EF3}"/>
              </a:ext>
            </a:extLst>
          </p:cNvPr>
          <p:cNvSpPr txBox="1"/>
          <p:nvPr/>
        </p:nvSpPr>
        <p:spPr>
          <a:xfrm>
            <a:off x="1024956" y="963797"/>
            <a:ext cx="10142093" cy="4327246"/>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1693" b="1" dirty="0">
                <a:solidFill>
                  <a:srgbClr val="000000"/>
                </a:solidFill>
                <a:latin typeface="Liberation Sans"/>
              </a:rPr>
              <a:t>La Ville explique au PADD débattu en novembre 2023 qu’elle entend orienter sa stratégie de protection et de valorisation des patrimoines sur la base de plusieurs outils réglementaires et propose : </a:t>
            </a:r>
          </a:p>
          <a:p>
            <a:pPr algn="just" defTabSz="1105875">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rPr>
              <a:t>1/ De développer une approche patrimoniale et paysagère avec un repérage le plus exhaustif possible des éléments bâtis et non bâtis, </a:t>
            </a: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rPr>
              <a:t>2/ D’initier la création d’un ou plusieurs Site Patrimoniaux Remarquables (SPR), sur les secteurs d’enjeux majeurs, </a:t>
            </a:r>
            <a:r>
              <a:rPr lang="fr-FR" sz="1693" b="1" dirty="0">
                <a:solidFill>
                  <a:srgbClr val="000000"/>
                </a:solidFill>
                <a:highlight>
                  <a:srgbClr val="FFFF00"/>
                </a:highlight>
                <a:latin typeface="Liberation Sans"/>
              </a:rPr>
              <a:t>(sans désignation des secteurs)</a:t>
            </a: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ndParaRPr>
          </a:p>
          <a:p>
            <a:pPr marL="345586" indent="-345586" algn="just" defTabSz="1105875">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rPr>
              <a:t>3/ La création éventuelle de Périmètres Délimités des Abords de Monuments pour certains des édifices classés ou inscrits situés dans le périmètre des futurs SPR afin d’adapter leur périmètre et permettre la rédaction d’un règlement adapté </a:t>
            </a:r>
            <a:r>
              <a:rPr lang="fr-FR" sz="1693" b="1" dirty="0">
                <a:solidFill>
                  <a:srgbClr val="000000"/>
                </a:solidFill>
                <a:highlight>
                  <a:srgbClr val="FFFF00"/>
                </a:highlight>
                <a:latin typeface="Liberation Sans"/>
              </a:rPr>
              <a:t>(également sans précisions</a:t>
            </a:r>
            <a:r>
              <a:rPr lang="fr-FR" sz="1693" b="1" dirty="0">
                <a:solidFill>
                  <a:srgbClr val="000000"/>
                </a:solidFill>
                <a:latin typeface="Liberation Sans"/>
              </a:rPr>
              <a:t>).</a:t>
            </a:r>
          </a:p>
          <a:p>
            <a:pPr marL="342921" indent="-342921" algn="just" defTabSz="1105875">
              <a:buSzPct val="100000"/>
              <a:buFont typeface="Arial" pitchFamily="34"/>
              <a:buChar char="•"/>
              <a:defRPr sz="1800" b="0" i="0" u="none" strike="noStrike" kern="0" cap="none" spc="0" baseline="0">
                <a:solidFill>
                  <a:srgbClr val="000000"/>
                </a:solidFill>
                <a:uFillTx/>
              </a:defRPr>
            </a:pPr>
            <a:endParaRPr lang="fr-FR" sz="2000" dirty="0">
              <a:solidFill>
                <a:srgbClr val="FFFFFF"/>
              </a:solidFill>
              <a:latin typeface="Aptos"/>
            </a:endParaRPr>
          </a:p>
        </p:txBody>
      </p:sp>
      <p:sp>
        <p:nvSpPr>
          <p:cNvPr id="6" name="ZoneTexte 9">
            <a:extLst>
              <a:ext uri="{FF2B5EF4-FFF2-40B4-BE49-F238E27FC236}">
                <a16:creationId xmlns:a16="http://schemas.microsoft.com/office/drawing/2014/main" id="{687ABD67-36A6-EB40-563D-F2700BF4A5EC}"/>
              </a:ext>
            </a:extLst>
          </p:cNvPr>
          <p:cNvSpPr txBox="1"/>
          <p:nvPr/>
        </p:nvSpPr>
        <p:spPr>
          <a:xfrm>
            <a:off x="2341132" y="5384557"/>
            <a:ext cx="9239925" cy="856231"/>
          </a:xfrm>
          <a:prstGeom prst="rect">
            <a:avLst/>
          </a:prstGeom>
          <a:noFill/>
          <a:ln cap="flat">
            <a:noFill/>
          </a:ln>
        </p:spPr>
        <p:txBody>
          <a:bodyPr vert="horz" wrap="square" lIns="110588" tIns="55294" rIns="110588" bIns="55294" anchor="t" anchorCtr="0" compatLnSpc="1">
            <a:spAutoFit/>
          </a:bodyPr>
          <a:lstStyle/>
          <a:p>
            <a:pPr algn="just" defTabSz="1105875">
              <a:defRPr sz="1800" b="0" i="0" u="none" strike="noStrike" kern="0" cap="none" spc="0" baseline="0">
                <a:solidFill>
                  <a:srgbClr val="000000"/>
                </a:solidFill>
                <a:uFillTx/>
              </a:defRPr>
            </a:pPr>
            <a:r>
              <a:rPr lang="fr-FR" sz="2419" b="1" dirty="0">
                <a:solidFill>
                  <a:srgbClr val="C00000"/>
                </a:solidFill>
                <a:highlight>
                  <a:srgbClr val="FFFF00"/>
                </a:highlight>
                <a:latin typeface="Liberation Sans"/>
              </a:rPr>
              <a:t>Il s’agit pour les points 2 et 3 de souhaits qui ne trouvent aucune traduction dans le PLU arrêté !</a:t>
            </a:r>
          </a:p>
        </p:txBody>
      </p:sp>
      <p:pic>
        <p:nvPicPr>
          <p:cNvPr id="7" name="Image 1">
            <a:extLst>
              <a:ext uri="{FF2B5EF4-FFF2-40B4-BE49-F238E27FC236}">
                <a16:creationId xmlns:a16="http://schemas.microsoft.com/office/drawing/2014/main" id="{651AC8A9-D6FA-401C-1717-4E593D518E80}"/>
              </a:ext>
            </a:extLst>
          </p:cNvPr>
          <p:cNvPicPr>
            <a:picLocks noChangeAspect="1"/>
          </p:cNvPicPr>
          <p:nvPr/>
        </p:nvPicPr>
        <p:blipFill>
          <a:blip r:embed="rId2">
            <a:lum/>
            <a:alphaModFix/>
          </a:blip>
          <a:srcRect/>
          <a:stretch>
            <a:fillRect/>
          </a:stretch>
        </p:blipFill>
        <p:spPr>
          <a:xfrm>
            <a:off x="373747" y="5642648"/>
            <a:ext cx="1418822" cy="998002"/>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5" dur="1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p:cTn id="20" dur="10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 calcmode="lin" valueType="num">
                                      <p:cBhvr>
                                        <p:cTn id="26" dur="10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7" dur="10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 calcmode="lin" valueType="num">
                                      <p:cBhvr>
                                        <p:cTn id="32" dur="10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3" dur="1000"/>
                                        <p:tgtEl>
                                          <p:spTgt spid="5">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BA0A40-F623-B3AA-B868-CF1AAA996069}"/>
              </a:ext>
            </a:extLst>
          </p:cNvPr>
          <p:cNvSpPr txBox="1"/>
          <p:nvPr/>
        </p:nvSpPr>
        <p:spPr>
          <a:xfrm>
            <a:off x="2203582" y="263078"/>
            <a:ext cx="7784829" cy="1005118"/>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903" b="1" dirty="0">
                <a:solidFill>
                  <a:srgbClr val="215F9A"/>
                </a:solidFill>
                <a:latin typeface="Liberation Sans"/>
              </a:rPr>
              <a:t>3/  LES ORIENTATIONS D’AMENAGEMENT </a:t>
            </a:r>
          </a:p>
          <a:p>
            <a:pPr defTabSz="1105875">
              <a:defRPr sz="1800" b="0" i="0" u="none" strike="noStrike" kern="0" cap="none" spc="0" baseline="0">
                <a:solidFill>
                  <a:srgbClr val="000000"/>
                </a:solidFill>
                <a:uFillTx/>
              </a:defRPr>
            </a:pPr>
            <a:r>
              <a:rPr lang="fr-FR" sz="2903" b="1" dirty="0">
                <a:solidFill>
                  <a:srgbClr val="215F9A"/>
                </a:solidFill>
                <a:latin typeface="Liberation Sans"/>
              </a:rPr>
              <a:t>      ET DE PROGRAMMATION (OAP)</a:t>
            </a:r>
          </a:p>
        </p:txBody>
      </p:sp>
      <p:sp>
        <p:nvSpPr>
          <p:cNvPr id="4" name="ZoneTexte 4">
            <a:extLst>
              <a:ext uri="{FF2B5EF4-FFF2-40B4-BE49-F238E27FC236}">
                <a16:creationId xmlns:a16="http://schemas.microsoft.com/office/drawing/2014/main" id="{4241E344-8B84-8204-7345-03E770E2EE46}"/>
              </a:ext>
            </a:extLst>
          </p:cNvPr>
          <p:cNvSpPr txBox="1"/>
          <p:nvPr/>
        </p:nvSpPr>
        <p:spPr>
          <a:xfrm>
            <a:off x="1354502" y="1486919"/>
            <a:ext cx="9711595" cy="1228512"/>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419" b="1" dirty="0">
                <a:solidFill>
                  <a:srgbClr val="000000"/>
                </a:solidFill>
                <a:highlight>
                  <a:srgbClr val="FFFF00"/>
                </a:highlight>
                <a:latin typeface="Liberation Sans"/>
              </a:rPr>
              <a:t>Une seule OAP sectorielle intéresse les secteurs  patrimoniaux </a:t>
            </a:r>
          </a:p>
          <a:p>
            <a:pPr defTabSz="1105875">
              <a:defRPr sz="1800" b="0" i="0" u="none" strike="noStrike" kern="0" cap="none" spc="0" baseline="0">
                <a:solidFill>
                  <a:srgbClr val="000000"/>
                </a:solidFill>
                <a:uFillTx/>
              </a:defRPr>
            </a:pPr>
            <a:endParaRPr lang="fr-FR" sz="2419" b="1" dirty="0">
              <a:solidFill>
                <a:srgbClr val="000000"/>
              </a:solidFill>
              <a:highlight>
                <a:srgbClr val="FFFF00"/>
              </a:highlight>
              <a:latin typeface="Liberation Sans"/>
            </a:endParaRPr>
          </a:p>
          <a:p>
            <a:pPr algn="ctr" defTabSz="1105875">
              <a:defRPr sz="1800" b="0" i="0" u="none" strike="noStrike" kern="0" cap="none" spc="0" baseline="0">
                <a:solidFill>
                  <a:srgbClr val="000000"/>
                </a:solidFill>
                <a:uFillTx/>
              </a:defRPr>
            </a:pPr>
            <a:r>
              <a:rPr lang="fr-FR" sz="2419" b="1" dirty="0">
                <a:solidFill>
                  <a:srgbClr val="000000"/>
                </a:solidFill>
                <a:highlight>
                  <a:srgbClr val="FFFF00"/>
                </a:highlight>
                <a:latin typeface="Liberation Sans"/>
              </a:rPr>
              <a:t>l’OAP N°13 dite  « Le Port » pour Alet-Sablons-Intra-Muros</a:t>
            </a:r>
          </a:p>
        </p:txBody>
      </p:sp>
      <p:pic>
        <p:nvPicPr>
          <p:cNvPr id="5" name="Image 5">
            <a:extLst>
              <a:ext uri="{FF2B5EF4-FFF2-40B4-BE49-F238E27FC236}">
                <a16:creationId xmlns:a16="http://schemas.microsoft.com/office/drawing/2014/main" id="{D4F97544-D183-C2B4-B864-2F162DE79B5C}"/>
              </a:ext>
            </a:extLst>
          </p:cNvPr>
          <p:cNvPicPr>
            <a:picLocks noChangeAspect="1"/>
          </p:cNvPicPr>
          <p:nvPr/>
        </p:nvPicPr>
        <p:blipFill>
          <a:blip r:embed="rId2">
            <a:lum/>
            <a:alphaModFix/>
          </a:blip>
          <a:srcRect/>
          <a:stretch>
            <a:fillRect/>
          </a:stretch>
        </p:blipFill>
        <p:spPr>
          <a:xfrm>
            <a:off x="483992" y="5445658"/>
            <a:ext cx="1418822" cy="998002"/>
          </a:xfrm>
          <a:prstGeom prst="rect">
            <a:avLst/>
          </a:prstGeom>
          <a:noFill/>
          <a:ln cap="flat">
            <a:noFill/>
          </a:ln>
        </p:spPr>
      </p:pic>
      <p:pic>
        <p:nvPicPr>
          <p:cNvPr id="6" name="Image 5">
            <a:extLst>
              <a:ext uri="{FF2B5EF4-FFF2-40B4-BE49-F238E27FC236}">
                <a16:creationId xmlns:a16="http://schemas.microsoft.com/office/drawing/2014/main" id="{342DE1B8-0309-2273-4CD8-A5C4A509EDA4}"/>
              </a:ext>
            </a:extLst>
          </p:cNvPr>
          <p:cNvPicPr>
            <a:picLocks noChangeAspect="1"/>
          </p:cNvPicPr>
          <p:nvPr/>
        </p:nvPicPr>
        <p:blipFill>
          <a:blip r:embed="rId3"/>
          <a:stretch>
            <a:fillRect/>
          </a:stretch>
        </p:blipFill>
        <p:spPr>
          <a:xfrm>
            <a:off x="3233322" y="3295945"/>
            <a:ext cx="5953956" cy="22767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0B52BEB5-03B5-A6AF-AF96-47818BC977F0}"/>
              </a:ext>
            </a:extLst>
          </p:cNvPr>
          <p:cNvSpPr txBox="1"/>
          <p:nvPr/>
        </p:nvSpPr>
        <p:spPr>
          <a:xfrm>
            <a:off x="642071" y="161447"/>
            <a:ext cx="5453929" cy="1005118"/>
          </a:xfrm>
          <a:prstGeom prst="rect">
            <a:avLst/>
          </a:prstGeom>
          <a:noFill/>
          <a:ln cap="flat">
            <a:noFill/>
          </a:ln>
        </p:spPr>
        <p:txBody>
          <a:bodyPr vert="horz" wrap="square" lIns="110588" tIns="55294" rIns="110588" bIns="55294" anchor="t" anchorCtr="0" compatLnSpc="1">
            <a:spAutoFit/>
          </a:bodyPr>
          <a:lstStyle/>
          <a:p>
            <a:pPr defTabSz="1105875">
              <a:defRPr sz="1800" b="0" i="0" u="none" strike="noStrike" kern="0" cap="none" spc="0" baseline="0">
                <a:solidFill>
                  <a:srgbClr val="000000"/>
                </a:solidFill>
                <a:uFillTx/>
              </a:defRPr>
            </a:pPr>
            <a:r>
              <a:rPr lang="fr-FR" sz="2903" b="1" dirty="0">
                <a:solidFill>
                  <a:srgbClr val="215F9A"/>
                </a:solidFill>
                <a:latin typeface="Liberation Sans"/>
                <a:ea typeface="Aptos"/>
                <a:cs typeface="Times New Roman" pitchFamily="18"/>
              </a:rPr>
              <a:t>Examen du l’OAP sectorielle N°13 « Le Port »</a:t>
            </a:r>
            <a:endParaRPr lang="fr-FR" sz="2903" b="1" dirty="0">
              <a:solidFill>
                <a:srgbClr val="215F9A"/>
              </a:solidFill>
              <a:latin typeface="Liberation Sans"/>
            </a:endParaRPr>
          </a:p>
        </p:txBody>
      </p:sp>
      <p:sp>
        <p:nvSpPr>
          <p:cNvPr id="3" name="ZoneTexte 4">
            <a:extLst>
              <a:ext uri="{FF2B5EF4-FFF2-40B4-BE49-F238E27FC236}">
                <a16:creationId xmlns:a16="http://schemas.microsoft.com/office/drawing/2014/main" id="{18AEE8C4-BD4E-2116-2AA7-2D1B672DFD90}"/>
              </a:ext>
            </a:extLst>
          </p:cNvPr>
          <p:cNvSpPr txBox="1"/>
          <p:nvPr/>
        </p:nvSpPr>
        <p:spPr>
          <a:xfrm>
            <a:off x="927409" y="1487152"/>
            <a:ext cx="4372598" cy="4404574"/>
          </a:xfrm>
          <a:prstGeom prst="rect">
            <a:avLst/>
          </a:prstGeom>
          <a:noFill/>
          <a:ln cap="flat">
            <a:noFill/>
          </a:ln>
        </p:spPr>
        <p:txBody>
          <a:bodyPr vert="horz" wrap="square" lIns="110588" tIns="55294" rIns="110588" bIns="55294" anchor="t" anchorCtr="0" compatLnSpc="1">
            <a:spAutoFit/>
          </a:bodyPr>
          <a:lstStyle/>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Cette OAP qui s’étend sur tous les Terre-Pleins qui jouxtent l’Intra-Muros se divise en huit séquences urbaines et paysagères, aux fonctions distinctes et aux caractéristiques bien définies.</a:t>
            </a: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endParaRPr lang="fr-FR" sz="1693" b="1" dirty="0">
              <a:solidFill>
                <a:srgbClr val="000000"/>
              </a:solidFill>
              <a:latin typeface="Liberation Sans"/>
              <a:ea typeface="Aptos"/>
              <a:cs typeface="Times New Roman" pitchFamily="18"/>
            </a:endParaRPr>
          </a:p>
          <a:p>
            <a:pPr marL="345586" indent="-345586" algn="just" defTabSz="1105875">
              <a:lnSpc>
                <a:spcPct val="115000"/>
              </a:lnSpc>
              <a:spcAft>
                <a:spcPts val="968"/>
              </a:spcAft>
              <a:buClr>
                <a:srgbClr val="215F9A"/>
              </a:buClr>
              <a:buSzPct val="100000"/>
              <a:buFont typeface="Webdings" pitchFamily="18"/>
              <a:buChar char="8"/>
              <a:defRPr sz="1800" b="0" i="0" u="none" strike="noStrike" kern="0" cap="none" spc="0" baseline="0">
                <a:solidFill>
                  <a:srgbClr val="000000"/>
                </a:solidFill>
                <a:uFillTx/>
              </a:defRPr>
            </a:pPr>
            <a:r>
              <a:rPr lang="fr-FR" sz="1693" b="1" dirty="0">
                <a:solidFill>
                  <a:srgbClr val="000000"/>
                </a:solidFill>
                <a:latin typeface="Liberation Sans"/>
                <a:ea typeface="Aptos"/>
                <a:cs typeface="Times New Roman" pitchFamily="18"/>
              </a:rPr>
              <a:t>Aucune de ces séquences ne concerne la protection et valorisation stricte de l’Intra-Muros et il n’y a aucune référence patrimoniale dans cette OAP.</a:t>
            </a:r>
          </a:p>
          <a:p>
            <a:pPr algn="just" defTabSz="1105875">
              <a:lnSpc>
                <a:spcPct val="115000"/>
              </a:lnSpc>
              <a:spcAft>
                <a:spcPts val="968"/>
              </a:spcAft>
              <a:defRPr sz="1800" b="0" i="0" u="none" strike="noStrike" kern="0" cap="none" spc="0" baseline="0">
                <a:solidFill>
                  <a:srgbClr val="000000"/>
                </a:solidFill>
                <a:uFillTx/>
              </a:defRPr>
            </a:pPr>
            <a:endParaRPr lang="fr-FR" sz="1935" b="1" dirty="0">
              <a:solidFill>
                <a:srgbClr val="000000"/>
              </a:solidFill>
              <a:latin typeface="Liberation Sans"/>
              <a:ea typeface="Aptos"/>
              <a:cs typeface="Times New Roman" pitchFamily="18"/>
            </a:endParaRPr>
          </a:p>
        </p:txBody>
      </p:sp>
      <p:pic>
        <p:nvPicPr>
          <p:cNvPr id="5" name="Image 6">
            <a:extLst>
              <a:ext uri="{FF2B5EF4-FFF2-40B4-BE49-F238E27FC236}">
                <a16:creationId xmlns:a16="http://schemas.microsoft.com/office/drawing/2014/main" id="{2175B2DE-A57E-A3D2-4147-49AAA2D5D4D2}"/>
              </a:ext>
            </a:extLst>
          </p:cNvPr>
          <p:cNvPicPr>
            <a:picLocks noChangeAspect="1"/>
          </p:cNvPicPr>
          <p:nvPr/>
        </p:nvPicPr>
        <p:blipFill>
          <a:blip r:embed="rId2">
            <a:lum/>
            <a:alphaModFix/>
          </a:blip>
          <a:srcRect/>
          <a:stretch>
            <a:fillRect/>
          </a:stretch>
        </p:blipFill>
        <p:spPr>
          <a:xfrm>
            <a:off x="313056" y="5698551"/>
            <a:ext cx="1418822" cy="998002"/>
          </a:xfrm>
          <a:prstGeom prst="rect">
            <a:avLst/>
          </a:prstGeom>
          <a:noFill/>
          <a:ln cap="flat">
            <a:noFill/>
          </a:ln>
        </p:spPr>
      </p:pic>
      <p:pic>
        <p:nvPicPr>
          <p:cNvPr id="7" name="Image 6">
            <a:extLst>
              <a:ext uri="{FF2B5EF4-FFF2-40B4-BE49-F238E27FC236}">
                <a16:creationId xmlns:a16="http://schemas.microsoft.com/office/drawing/2014/main" id="{63FB1282-C4A5-A1BE-B96D-18F1183E7D65}"/>
              </a:ext>
            </a:extLst>
          </p:cNvPr>
          <p:cNvPicPr>
            <a:picLocks noChangeAspect="1"/>
          </p:cNvPicPr>
          <p:nvPr/>
        </p:nvPicPr>
        <p:blipFill>
          <a:blip r:embed="rId3"/>
          <a:stretch>
            <a:fillRect/>
          </a:stretch>
        </p:blipFill>
        <p:spPr>
          <a:xfrm>
            <a:off x="6572779" y="80495"/>
            <a:ext cx="5306165" cy="66970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Blue_Curv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lue_Curv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3671</TotalTime>
  <Words>1942</Words>
  <Application>Microsoft Office PowerPoint</Application>
  <PresentationFormat>Grand écran</PresentationFormat>
  <Paragraphs>194</Paragraphs>
  <Slides>35</Slides>
  <Notes>1</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35</vt:i4>
      </vt:variant>
    </vt:vector>
  </HeadingPairs>
  <TitlesOfParts>
    <vt:vector size="45" baseType="lpstr">
      <vt:lpstr>Aptos</vt:lpstr>
      <vt:lpstr>Arial</vt:lpstr>
      <vt:lpstr>Engravers MT</vt:lpstr>
      <vt:lpstr>Liberation Sans</vt:lpstr>
      <vt:lpstr>Liberation Serif</vt:lpstr>
      <vt:lpstr>Tahoma</vt:lpstr>
      <vt:lpstr>Webdings</vt:lpstr>
      <vt:lpstr>Wingdings</vt:lpstr>
      <vt:lpstr>Blue_Curve</vt:lpstr>
      <vt:lpstr>1_Blue_Curve</vt:lpstr>
      <vt:lpstr>  Réunion Publique  15 05 2025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dc:creator>
  <cp:lastModifiedBy>Patrick MARGRON</cp:lastModifiedBy>
  <cp:revision>28</cp:revision>
  <dcterms:created xsi:type="dcterms:W3CDTF">2025-02-11T09:23:35Z</dcterms:created>
  <dcterms:modified xsi:type="dcterms:W3CDTF">2025-04-27T09:08:13Z</dcterms:modified>
</cp:coreProperties>
</file>